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8" r:id="rId2"/>
    <p:sldId id="259" r:id="rId3"/>
    <p:sldId id="260" r:id="rId4"/>
    <p:sldId id="261" r:id="rId5"/>
    <p:sldId id="262" r:id="rId6"/>
    <p:sldId id="263" r:id="rId7"/>
    <p:sldId id="264" r:id="rId8"/>
    <p:sldId id="289"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1463" autoAdjust="0"/>
  </p:normalViewPr>
  <p:slideViewPr>
    <p:cSldViewPr snapToGrid="0">
      <p:cViewPr varScale="1">
        <p:scale>
          <a:sx n="45" d="100"/>
          <a:sy n="45" d="100"/>
        </p:scale>
        <p:origin x="163"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FD71D9-6864-431D-855E-5F8CDD5E7DEC}" type="datetimeFigureOut">
              <a:rPr lang="en-US" smtClean="0"/>
              <a:t>8/15/2017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D4DF33-611F-48B8-85F7-E098B089067A}" type="slidenum">
              <a:rPr lang="en-US" smtClean="0"/>
              <a:t>‹#›</a:t>
            </a:fld>
            <a:endParaRPr lang="en-US"/>
          </a:p>
        </p:txBody>
      </p:sp>
    </p:spTree>
    <p:extLst>
      <p:ext uri="{BB962C8B-B14F-4D97-AF65-F5344CB8AC3E}">
        <p14:creationId xmlns:p14="http://schemas.microsoft.com/office/powerpoint/2010/main" val="369878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Transcript:</a:t>
            </a:r>
          </a:p>
          <a:p>
            <a:endParaRPr lang="en-US" dirty="0" smtClean="0"/>
          </a:p>
          <a:p>
            <a:r>
              <a:rPr lang="en-US" dirty="0" smtClean="0"/>
              <a:t>Machine</a:t>
            </a:r>
            <a:r>
              <a:rPr lang="en-US" baseline="0" dirty="0" smtClean="0"/>
              <a:t> learning is a hot topic right now. You can see it in the media… everything from Kristen Stewart co- authoring a paper on Artificial intelligence, to Mark Zuckerberg and Elon Musk arguing about the dangers of artificial intelligence in the future.</a:t>
            </a:r>
          </a:p>
          <a:p>
            <a:endParaRPr lang="en-US" baseline="0" dirty="0" smtClean="0"/>
          </a:p>
          <a:p>
            <a:r>
              <a:rPr lang="en-US" baseline="0" dirty="0" smtClean="0"/>
              <a:t>With increased computational capacities and big data, companies like Facebook and Google have been able to make many groundbreaking advancements in machine learning, and their research centers like Google brain have made enormous amounts of revenue for its parent company Alphabet as a result.</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To quote Ryan Dahl, the author of Node.js: “</a:t>
            </a:r>
            <a:r>
              <a:rPr lang="en-US" dirty="0" smtClean="0"/>
              <a:t>It's an exciting time for ML. There is ample work to be done at all levels: from the theory end to the framework end, much can be improved. It's almost as exciting as the creation of the internet.”</a:t>
            </a:r>
          </a:p>
          <a:p>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1</a:t>
            </a:fld>
            <a:endParaRPr lang="en-US"/>
          </a:p>
        </p:txBody>
      </p:sp>
    </p:spTree>
    <p:extLst>
      <p:ext uri="{BB962C8B-B14F-4D97-AF65-F5344CB8AC3E}">
        <p14:creationId xmlns:p14="http://schemas.microsoft.com/office/powerpoint/2010/main" val="1737113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Transcript:</a:t>
            </a:r>
          </a:p>
          <a:p>
            <a:r>
              <a:rPr lang="en-US" dirty="0" smtClean="0"/>
              <a:t>Kernels transform data that weren’t otherwise</a:t>
            </a:r>
            <a:r>
              <a:rPr lang="en-US" baseline="0" dirty="0" smtClean="0"/>
              <a:t> linear by mapping them to higher dimensions that enable the data to show linear patterns.</a:t>
            </a:r>
          </a:p>
        </p:txBody>
      </p:sp>
      <p:sp>
        <p:nvSpPr>
          <p:cNvPr id="4" name="Slide Number Placeholder 3"/>
          <p:cNvSpPr>
            <a:spLocks noGrp="1"/>
          </p:cNvSpPr>
          <p:nvPr>
            <p:ph type="sldNum" sz="quarter" idx="10"/>
          </p:nvPr>
        </p:nvSpPr>
        <p:spPr/>
        <p:txBody>
          <a:bodyPr/>
          <a:lstStyle/>
          <a:p>
            <a:fld id="{7CD4DF33-611F-48B8-85F7-E098B089067A}" type="slidenum">
              <a:rPr lang="en-US" smtClean="0"/>
              <a:t>10</a:t>
            </a:fld>
            <a:endParaRPr lang="en-US"/>
          </a:p>
        </p:txBody>
      </p:sp>
    </p:spTree>
    <p:extLst>
      <p:ext uri="{BB962C8B-B14F-4D97-AF65-F5344CB8AC3E}">
        <p14:creationId xmlns:p14="http://schemas.microsoft.com/office/powerpoint/2010/main" val="828236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Neural Networks are modeled</a:t>
            </a:r>
            <a:r>
              <a:rPr lang="en-US" baseline="0" dirty="0" smtClean="0"/>
              <a:t> after our understanding of biological neurons, and are constructed from the basic perceptron model. Neural Networks are made up of layers of interconnected nodes that contain an activation function. The most popular neural networks include recurrent neural networks, also known as RNNs, and convolutional neural networks, also known as CNNs. Neural Networks are the most popular machine learning algorithm featured in the news, and other breakthroughs.</a:t>
            </a:r>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11</a:t>
            </a:fld>
            <a:endParaRPr lang="en-US"/>
          </a:p>
        </p:txBody>
      </p:sp>
    </p:spTree>
    <p:extLst>
      <p:ext uri="{BB962C8B-B14F-4D97-AF65-F5344CB8AC3E}">
        <p14:creationId xmlns:p14="http://schemas.microsoft.com/office/powerpoint/2010/main" val="2808111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Transcript:</a:t>
            </a:r>
          </a:p>
          <a:p>
            <a:r>
              <a:rPr lang="en-US" dirty="0" smtClean="0"/>
              <a:t>VC Dimension is a way of evaluating</a:t>
            </a:r>
            <a:r>
              <a:rPr lang="en-US" baseline="0" dirty="0" smtClean="0"/>
              <a:t> a classifier through complexity, expressive power, richness, or flexibility.</a:t>
            </a:r>
          </a:p>
          <a:p>
            <a:endParaRPr lang="en-US" baseline="0" dirty="0" smtClean="0"/>
          </a:p>
          <a:p>
            <a:r>
              <a:rPr lang="en-US" baseline="0" dirty="0" smtClean="0"/>
              <a:t>In the example image above, you can see that a single line can separate all variations of how three points are labeled, but cannot necessarily separate all variations of how four points are labeled.</a:t>
            </a:r>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12</a:t>
            </a:fld>
            <a:endParaRPr lang="en-US"/>
          </a:p>
        </p:txBody>
      </p:sp>
    </p:spTree>
    <p:extLst>
      <p:ext uri="{BB962C8B-B14F-4D97-AF65-F5344CB8AC3E}">
        <p14:creationId xmlns:p14="http://schemas.microsoft.com/office/powerpoint/2010/main" val="4256248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Gaussian Mixture Model is a probabilistic model designed to cluster data, and is a form of unsupervised learning. The model is able to figure out parameters through seeing which data can be grouped together.</a:t>
            </a:r>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13</a:t>
            </a:fld>
            <a:endParaRPr lang="en-US"/>
          </a:p>
        </p:txBody>
      </p:sp>
    </p:spTree>
    <p:extLst>
      <p:ext uri="{BB962C8B-B14F-4D97-AF65-F5344CB8AC3E}">
        <p14:creationId xmlns:p14="http://schemas.microsoft.com/office/powerpoint/2010/main" val="1807913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Transcript:</a:t>
            </a:r>
          </a:p>
          <a:p>
            <a:r>
              <a:rPr lang="en-US" dirty="0" smtClean="0"/>
              <a:t>The Hidden Markov</a:t>
            </a:r>
            <a:r>
              <a:rPr lang="en-US" baseline="0" dirty="0" smtClean="0"/>
              <a:t> Model is the simplistic dynamic Bayesian network. It is a statistical model that contains a set of states, each associated with a probabilistic distribution. </a:t>
            </a:r>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14</a:t>
            </a:fld>
            <a:endParaRPr lang="en-US"/>
          </a:p>
        </p:txBody>
      </p:sp>
    </p:spTree>
    <p:extLst>
      <p:ext uri="{BB962C8B-B14F-4D97-AF65-F5344CB8AC3E}">
        <p14:creationId xmlns:p14="http://schemas.microsoft.com/office/powerpoint/2010/main" val="1702724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Transcript:</a:t>
            </a:r>
          </a:p>
          <a:p>
            <a:r>
              <a:rPr lang="en-US" dirty="0" smtClean="0"/>
              <a:t>The Bayesian network is a probabilistic model that represents</a:t>
            </a:r>
            <a:r>
              <a:rPr lang="en-US" baseline="0" dirty="0" smtClean="0"/>
              <a:t> random variables and their conditional dependencies. It is the marriage between probability theory and graph theory.</a:t>
            </a:r>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15</a:t>
            </a:fld>
            <a:endParaRPr lang="en-US"/>
          </a:p>
        </p:txBody>
      </p:sp>
    </p:spTree>
    <p:extLst>
      <p:ext uri="{BB962C8B-B14F-4D97-AF65-F5344CB8AC3E}">
        <p14:creationId xmlns:p14="http://schemas.microsoft.com/office/powerpoint/2010/main" val="2790425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Transcript:</a:t>
            </a:r>
          </a:p>
          <a:p>
            <a:r>
              <a:rPr lang="en-US" dirty="0" smtClean="0"/>
              <a:t>Reinforcement</a:t>
            </a:r>
            <a:r>
              <a:rPr lang="en-US" baseline="0" dirty="0" smtClean="0"/>
              <a:t> learning teaches an agent how to take action in an environment to maximize reward with respect to a predetermined goal. Whenever you see YouTube videos of computers learning to play videos games such as Atari and Super Mario brothers, the computers likely have been trained using reinforcement learning.</a:t>
            </a:r>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16</a:t>
            </a:fld>
            <a:endParaRPr lang="en-US"/>
          </a:p>
        </p:txBody>
      </p:sp>
    </p:spTree>
    <p:extLst>
      <p:ext uri="{BB962C8B-B14F-4D97-AF65-F5344CB8AC3E}">
        <p14:creationId xmlns:p14="http://schemas.microsoft.com/office/powerpoint/2010/main" val="2367087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Transcript:</a:t>
            </a:r>
          </a:p>
          <a:p>
            <a:endParaRPr lang="en-US" dirty="0" smtClean="0"/>
          </a:p>
          <a:p>
            <a:r>
              <a:rPr lang="en-US" dirty="0" smtClean="0"/>
              <a:t>Artificial</a:t>
            </a:r>
            <a:r>
              <a:rPr lang="en-US" baseline="0" dirty="0" smtClean="0"/>
              <a:t> Neural Networks are all the rage nowadays, and it is worthwhile to go more in depth with their variants. Artificial Networks contain an input layer, a hidden layer, and an output layer. They are made of interconnected nodes with weights and an activation function that describes the strength of the connection.</a:t>
            </a:r>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17</a:t>
            </a:fld>
            <a:endParaRPr lang="en-US"/>
          </a:p>
        </p:txBody>
      </p:sp>
    </p:spTree>
    <p:extLst>
      <p:ext uri="{BB962C8B-B14F-4D97-AF65-F5344CB8AC3E}">
        <p14:creationId xmlns:p14="http://schemas.microsoft.com/office/powerpoint/2010/main" val="3496708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image should go with the previous slide</a:t>
            </a:r>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18</a:t>
            </a:fld>
            <a:endParaRPr lang="en-US"/>
          </a:p>
        </p:txBody>
      </p:sp>
    </p:spTree>
    <p:extLst>
      <p:ext uri="{BB962C8B-B14F-4D97-AF65-F5344CB8AC3E}">
        <p14:creationId xmlns:p14="http://schemas.microsoft.com/office/powerpoint/2010/main" val="3927213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Transcript:</a:t>
            </a:r>
          </a:p>
          <a:p>
            <a:endParaRPr lang="en-US" dirty="0" smtClean="0"/>
          </a:p>
          <a:p>
            <a:r>
              <a:rPr lang="en-US" dirty="0" smtClean="0"/>
              <a:t>Backpropagation</a:t>
            </a:r>
            <a:r>
              <a:rPr lang="en-US" baseline="0" dirty="0" smtClean="0"/>
              <a:t> is used in artificial neural networks to calculate the gradient of the loss function with respect to weights. Basically backpropagation helps artificial neural networks achieve better performance.</a:t>
            </a:r>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19</a:t>
            </a:fld>
            <a:endParaRPr lang="en-US"/>
          </a:p>
        </p:txBody>
      </p:sp>
    </p:spTree>
    <p:extLst>
      <p:ext uri="{BB962C8B-B14F-4D97-AF65-F5344CB8AC3E}">
        <p14:creationId xmlns:p14="http://schemas.microsoft.com/office/powerpoint/2010/main" val="3871819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to apply to next slide</a:t>
            </a:r>
          </a:p>
          <a:p>
            <a:endParaRPr lang="en-US" dirty="0" smtClean="0"/>
          </a:p>
          <a:p>
            <a:r>
              <a:rPr lang="en-US" dirty="0" smtClean="0"/>
              <a:t>Transcript:</a:t>
            </a:r>
            <a:br>
              <a:rPr lang="en-US" dirty="0" smtClean="0"/>
            </a:br>
            <a:r>
              <a:rPr lang="en-US" dirty="0" smtClean="0"/>
              <a:t>So</a:t>
            </a:r>
            <a:r>
              <a:rPr lang="en-US" baseline="0" dirty="0" smtClean="0"/>
              <a:t> what is Machine Learning?</a:t>
            </a:r>
          </a:p>
          <a:p>
            <a:endParaRPr lang="en-US" baseline="0" dirty="0" smtClean="0"/>
          </a:p>
          <a:p>
            <a:r>
              <a:rPr lang="en-US" baseline="0" dirty="0" smtClean="0"/>
              <a:t>Machine Learning is a subset of Artificial Intelligence in which the computer iteratively learns from data so that the machine can find patterns without humans needing to explicitly define them.</a:t>
            </a:r>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2</a:t>
            </a:fld>
            <a:endParaRPr lang="en-US"/>
          </a:p>
        </p:txBody>
      </p:sp>
    </p:spTree>
    <p:extLst>
      <p:ext uri="{BB962C8B-B14F-4D97-AF65-F5344CB8AC3E}">
        <p14:creationId xmlns:p14="http://schemas.microsoft.com/office/powerpoint/2010/main" val="2834244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Transcript:</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feedforward neural network is the simplest class of artificial neural networks. </a:t>
            </a:r>
            <a:r>
              <a:rPr lang="en-US" dirty="0" smtClean="0"/>
              <a:t>Information in the feedforward neural network only moves in the forward direction. Other classes of artificial neural networks include</a:t>
            </a:r>
            <a:r>
              <a:rPr lang="en-US" b="0" dirty="0" smtClean="0"/>
              <a:t> the recurrent neural network and convolutional neural network.</a:t>
            </a:r>
          </a:p>
          <a:p>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20</a:t>
            </a:fld>
            <a:endParaRPr lang="en-US"/>
          </a:p>
        </p:txBody>
      </p:sp>
    </p:spTree>
    <p:extLst>
      <p:ext uri="{BB962C8B-B14F-4D97-AF65-F5344CB8AC3E}">
        <p14:creationId xmlns:p14="http://schemas.microsoft.com/office/powerpoint/2010/main" val="1695973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Transcript:</a:t>
            </a:r>
          </a:p>
          <a:p>
            <a:endParaRPr lang="en-US" dirty="0" smtClean="0"/>
          </a:p>
          <a:p>
            <a:r>
              <a:rPr lang="en-US" dirty="0" smtClean="0"/>
              <a:t>The</a:t>
            </a:r>
            <a:r>
              <a:rPr lang="en-US" baseline="0" dirty="0" smtClean="0"/>
              <a:t> Recurrent Neural Network, also known as RNNs, are different from the feedforward neural network because the RNN’s information depends on the output of the previous step. You can think of this as analogous to “memory” that stores previous outputs. RNNs are arguably the most powerful type of neural network, and it is commonly used in natural language processing tasks.</a:t>
            </a:r>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21</a:t>
            </a:fld>
            <a:endParaRPr lang="en-US"/>
          </a:p>
        </p:txBody>
      </p:sp>
    </p:spTree>
    <p:extLst>
      <p:ext uri="{BB962C8B-B14F-4D97-AF65-F5344CB8AC3E}">
        <p14:creationId xmlns:p14="http://schemas.microsoft.com/office/powerpoint/2010/main" val="3362705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Transcript:</a:t>
            </a:r>
          </a:p>
          <a:p>
            <a:endParaRPr lang="en-US" dirty="0" smtClean="0"/>
          </a:p>
          <a:p>
            <a:r>
              <a:rPr lang="en-US" dirty="0" smtClean="0"/>
              <a:t>Convolutional</a:t>
            </a:r>
            <a:r>
              <a:rPr lang="en-US" baseline="0" dirty="0" smtClean="0"/>
              <a:t> Neural Networks, also known as CNNs, or </a:t>
            </a:r>
            <a:r>
              <a:rPr lang="en-US" baseline="0" dirty="0" err="1" smtClean="0"/>
              <a:t>Convnets</a:t>
            </a:r>
            <a:r>
              <a:rPr lang="en-US" baseline="0" dirty="0" smtClean="0"/>
              <a:t>, are primarily used in computer vision where they are good at identifying objects and faces. CNNs are often used in robot sensing and self driving cars.</a:t>
            </a:r>
            <a:endParaRPr lang="en-US" dirty="0" smtClean="0"/>
          </a:p>
        </p:txBody>
      </p:sp>
      <p:sp>
        <p:nvSpPr>
          <p:cNvPr id="4" name="Slide Number Placeholder 3"/>
          <p:cNvSpPr>
            <a:spLocks noGrp="1"/>
          </p:cNvSpPr>
          <p:nvPr>
            <p:ph type="sldNum" sz="quarter" idx="10"/>
          </p:nvPr>
        </p:nvSpPr>
        <p:spPr/>
        <p:txBody>
          <a:bodyPr/>
          <a:lstStyle/>
          <a:p>
            <a:fld id="{7CD4DF33-611F-48B8-85F7-E098B089067A}" type="slidenum">
              <a:rPr lang="en-US" smtClean="0"/>
              <a:t>22</a:t>
            </a:fld>
            <a:endParaRPr lang="en-US"/>
          </a:p>
        </p:txBody>
      </p:sp>
    </p:spTree>
    <p:extLst>
      <p:ext uri="{BB962C8B-B14F-4D97-AF65-F5344CB8AC3E}">
        <p14:creationId xmlns:p14="http://schemas.microsoft.com/office/powerpoint/2010/main" val="3880836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Transcript:</a:t>
            </a:r>
          </a:p>
          <a:p>
            <a:endParaRPr lang="en-US" dirty="0" smtClean="0"/>
          </a:p>
          <a:p>
            <a:r>
              <a:rPr lang="en-US" dirty="0" smtClean="0"/>
              <a:t>Deep learning is considered to be artificial neural networks that contain more than one hidden layer,</a:t>
            </a:r>
            <a:r>
              <a:rPr lang="en-US" baseline="0" dirty="0" smtClean="0"/>
              <a:t> and can consist of RNNs, CNNs, feedforward neural networks, or some combination of them all. Because deep learning is so computationally expensive, it has become very common to use graphics processing units, or GPUs, to train the models and then run the models on real life data.</a:t>
            </a:r>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23</a:t>
            </a:fld>
            <a:endParaRPr lang="en-US"/>
          </a:p>
        </p:txBody>
      </p:sp>
    </p:spTree>
    <p:extLst>
      <p:ext uri="{BB962C8B-B14F-4D97-AF65-F5344CB8AC3E}">
        <p14:creationId xmlns:p14="http://schemas.microsoft.com/office/powerpoint/2010/main" val="2747443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24</a:t>
            </a:fld>
            <a:endParaRPr lang="en-US"/>
          </a:p>
        </p:txBody>
      </p:sp>
    </p:spTree>
    <p:extLst>
      <p:ext uri="{BB962C8B-B14F-4D97-AF65-F5344CB8AC3E}">
        <p14:creationId xmlns:p14="http://schemas.microsoft.com/office/powerpoint/2010/main" val="1048035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Transcript:</a:t>
            </a:r>
          </a:p>
          <a:p>
            <a:endParaRPr lang="en-US" dirty="0" smtClean="0"/>
          </a:p>
          <a:p>
            <a:r>
              <a:rPr lang="en-US" dirty="0" smtClean="0"/>
              <a:t>GPUs are more effective</a:t>
            </a:r>
            <a:r>
              <a:rPr lang="en-US" baseline="0" dirty="0" smtClean="0"/>
              <a:t> at processing deep learning because of their higher memory bandwidth. This is the rate at which data can be read from or stored into a semiconductor memory by a processor.</a:t>
            </a:r>
          </a:p>
          <a:p>
            <a:endParaRPr lang="en-US" baseline="0" dirty="0" smtClean="0"/>
          </a:p>
          <a:p>
            <a:r>
              <a:rPr lang="en-US" baseline="0" dirty="0" smtClean="0"/>
              <a:t>The CPU is good at fetching small amounts of memory quickly while the GPU is good at fetching large amounts of memory. CPUs have lower latency than GPUs do, which means they can transport memory faster, but because GPUs enable thread parallelism, the lower latency is masked by the memory in its queue.</a:t>
            </a:r>
          </a:p>
          <a:p>
            <a:endParaRPr lang="en-US" baseline="0" dirty="0" smtClean="0"/>
          </a:p>
          <a:p>
            <a:r>
              <a:rPr lang="en-US" baseline="0" dirty="0" smtClean="0"/>
              <a:t>GPUs can have up to 750 GB/s memory bandwidth while CPUs can only have up to 50 GB/s. This is a big difference.</a:t>
            </a:r>
          </a:p>
          <a:p>
            <a:endParaRPr lang="en-US" baseline="0" dirty="0" smtClean="0"/>
          </a:p>
          <a:p>
            <a:r>
              <a:rPr lang="en-US" baseline="0" dirty="0" smtClean="0"/>
              <a:t>At the moment, </a:t>
            </a:r>
            <a:r>
              <a:rPr lang="en-US" baseline="0" dirty="0" err="1" smtClean="0"/>
              <a:t>Nvidia</a:t>
            </a:r>
            <a:r>
              <a:rPr lang="en-US" baseline="0" dirty="0" smtClean="0"/>
              <a:t> dominates the market for GPUs.</a:t>
            </a:r>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25</a:t>
            </a:fld>
            <a:endParaRPr lang="en-US"/>
          </a:p>
        </p:txBody>
      </p:sp>
    </p:spTree>
    <p:extLst>
      <p:ext uri="{BB962C8B-B14F-4D97-AF65-F5344CB8AC3E}">
        <p14:creationId xmlns:p14="http://schemas.microsoft.com/office/powerpoint/2010/main" val="1058830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26</a:t>
            </a:fld>
            <a:endParaRPr lang="en-US"/>
          </a:p>
        </p:txBody>
      </p:sp>
    </p:spTree>
    <p:extLst>
      <p:ext uri="{BB962C8B-B14F-4D97-AF65-F5344CB8AC3E}">
        <p14:creationId xmlns:p14="http://schemas.microsoft.com/office/powerpoint/2010/main" val="12725377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Transcript:</a:t>
            </a:r>
          </a:p>
          <a:p>
            <a:endParaRPr lang="en-US" dirty="0" smtClean="0"/>
          </a:p>
          <a:p>
            <a:r>
              <a:rPr lang="en-US" dirty="0" smtClean="0"/>
              <a:t>It</a:t>
            </a:r>
            <a:r>
              <a:rPr lang="en-US" baseline="0" dirty="0" smtClean="0"/>
              <a:t> might also be worthwhile to follow the progress of some important people in machine learning development. This includes Geoffrey Hinton, who popularized deep learning, Yann </a:t>
            </a:r>
            <a:r>
              <a:rPr lang="en-US" baseline="0" dirty="0" err="1" smtClean="0"/>
              <a:t>LeCun</a:t>
            </a:r>
            <a:r>
              <a:rPr lang="en-US" baseline="0" dirty="0" smtClean="0"/>
              <a:t>, who is known as the founding father of CNNs, Andrew Ng, who popularized Machine Learning through his well known Coursera class, Peter </a:t>
            </a:r>
            <a:r>
              <a:rPr lang="en-US" baseline="0" dirty="0" err="1" smtClean="0"/>
              <a:t>Norvig</a:t>
            </a:r>
            <a:r>
              <a:rPr lang="en-US" baseline="0" dirty="0" smtClean="0"/>
              <a:t>, who is a big name in artificial intelligence, and Michael Jordan, who did a lot of work for the intersection between Machine Learning and statistics.</a:t>
            </a:r>
            <a:endParaRPr lang="en-US" dirty="0" smtClean="0"/>
          </a:p>
        </p:txBody>
      </p:sp>
      <p:sp>
        <p:nvSpPr>
          <p:cNvPr id="4" name="Slide Number Placeholder 3"/>
          <p:cNvSpPr>
            <a:spLocks noGrp="1"/>
          </p:cNvSpPr>
          <p:nvPr>
            <p:ph type="sldNum" sz="quarter" idx="10"/>
          </p:nvPr>
        </p:nvSpPr>
        <p:spPr/>
        <p:txBody>
          <a:bodyPr/>
          <a:lstStyle/>
          <a:p>
            <a:fld id="{7CD4DF33-611F-48B8-85F7-E098B089067A}" type="slidenum">
              <a:rPr lang="en-US" smtClean="0"/>
              <a:t>27</a:t>
            </a:fld>
            <a:endParaRPr lang="en-US"/>
          </a:p>
        </p:txBody>
      </p:sp>
    </p:spTree>
    <p:extLst>
      <p:ext uri="{BB962C8B-B14F-4D97-AF65-F5344CB8AC3E}">
        <p14:creationId xmlns:p14="http://schemas.microsoft.com/office/powerpoint/2010/main" val="1788280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28</a:t>
            </a:fld>
            <a:endParaRPr lang="en-US"/>
          </a:p>
        </p:txBody>
      </p:sp>
    </p:spTree>
    <p:extLst>
      <p:ext uri="{BB962C8B-B14F-4D97-AF65-F5344CB8AC3E}">
        <p14:creationId xmlns:p14="http://schemas.microsoft.com/office/powerpoint/2010/main" val="1631370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Transcript:</a:t>
            </a:r>
          </a:p>
          <a:p>
            <a:endParaRPr lang="en-US" dirty="0" smtClean="0"/>
          </a:p>
          <a:p>
            <a:r>
              <a:rPr lang="en-US" dirty="0" smtClean="0"/>
              <a:t>The</a:t>
            </a:r>
            <a:r>
              <a:rPr lang="en-US" baseline="0" dirty="0" smtClean="0"/>
              <a:t> ImageNet Project, founded by Stanford professor </a:t>
            </a:r>
            <a:r>
              <a:rPr lang="en-US" baseline="0" dirty="0" err="1" smtClean="0"/>
              <a:t>Fei-Fei</a:t>
            </a:r>
            <a:r>
              <a:rPr lang="en-US" baseline="0" dirty="0" smtClean="0"/>
              <a:t> Li, was also significant because it released the biggest dataset yet of annotated images, which enabled much progress to be made in computer vision.</a:t>
            </a:r>
          </a:p>
          <a:p>
            <a:endParaRPr lang="en-US" baseline="0" dirty="0" smtClean="0"/>
          </a:p>
          <a:p>
            <a:r>
              <a:rPr lang="en-US" baseline="0" dirty="0" smtClean="0"/>
              <a:t>Every year since 2010, ImageNet ran the ImageNet Large Scale Visual Recognition Challenge for contenders to develop algorithms that can most accurately do image recognition on the ImageNet dataset. Well known winners include </a:t>
            </a:r>
            <a:r>
              <a:rPr lang="en-US" baseline="0" dirty="0" err="1" smtClean="0"/>
              <a:t>AlexNet</a:t>
            </a:r>
            <a:r>
              <a:rPr lang="en-US" baseline="0" dirty="0" smtClean="0"/>
              <a:t> and </a:t>
            </a:r>
            <a:r>
              <a:rPr lang="en-US" baseline="0" dirty="0" err="1" smtClean="0"/>
              <a:t>GoogLeNet</a:t>
            </a:r>
            <a:r>
              <a:rPr lang="en-US" baseline="0" dirty="0" smtClean="0"/>
              <a:t>, both of which were convolutional neural networks.</a:t>
            </a:r>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29</a:t>
            </a:fld>
            <a:endParaRPr lang="en-US"/>
          </a:p>
        </p:txBody>
      </p:sp>
    </p:spTree>
    <p:extLst>
      <p:ext uri="{BB962C8B-B14F-4D97-AF65-F5344CB8AC3E}">
        <p14:creationId xmlns:p14="http://schemas.microsoft.com/office/powerpoint/2010/main" val="1488393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the</a:t>
            </a:r>
            <a:r>
              <a:rPr lang="en-US" baseline="0" dirty="0" smtClean="0"/>
              <a:t> bullets into nice graphs separating them</a:t>
            </a:r>
          </a:p>
          <a:p>
            <a:endParaRPr lang="en-US" baseline="0" dirty="0" smtClean="0"/>
          </a:p>
          <a:p>
            <a:r>
              <a:rPr lang="en-US" baseline="0" dirty="0" smtClean="0"/>
              <a:t>Transcript:</a:t>
            </a:r>
          </a:p>
          <a:p>
            <a:endParaRPr lang="en-US" baseline="0" dirty="0" smtClean="0"/>
          </a:p>
          <a:p>
            <a:r>
              <a:rPr lang="en-US" baseline="0" dirty="0" smtClean="0"/>
              <a:t>You’ve most likely seen Machine Learning in all sorts of applications in your life. Your </a:t>
            </a:r>
            <a:r>
              <a:rPr lang="en-US" baseline="0" dirty="0" err="1" smtClean="0"/>
              <a:t>iphone</a:t>
            </a:r>
            <a:r>
              <a:rPr lang="en-US" baseline="0" dirty="0" smtClean="0"/>
              <a:t> uses natural language processing to power Siri, and Netflix uses recommender algorithms to provide you with movie suggestions. Recently </a:t>
            </a:r>
            <a:r>
              <a:rPr lang="en-US" baseline="0" dirty="0" err="1" smtClean="0"/>
              <a:t>AlphaGo</a:t>
            </a:r>
            <a:r>
              <a:rPr lang="en-US" baseline="0" dirty="0" smtClean="0"/>
              <a:t> defeated the world’s no.1 ranked player </a:t>
            </a:r>
            <a:r>
              <a:rPr lang="en-US" baseline="0" dirty="0" err="1" smtClean="0"/>
              <a:t>Ke</a:t>
            </a:r>
            <a:r>
              <a:rPr lang="en-US" baseline="0" dirty="0" smtClean="0"/>
              <a:t> </a:t>
            </a:r>
            <a:r>
              <a:rPr lang="en-US" baseline="0" dirty="0" err="1" smtClean="0"/>
              <a:t>Jie</a:t>
            </a:r>
            <a:r>
              <a:rPr lang="en-US" baseline="0" dirty="0" smtClean="0"/>
              <a:t> in the complex game Go, and self-driving cars are currently being developed by almost every single car manufacturer.</a:t>
            </a:r>
          </a:p>
          <a:p>
            <a:endParaRPr lang="en-US" baseline="0" dirty="0" smtClean="0"/>
          </a:p>
          <a:p>
            <a:r>
              <a:rPr lang="en-US" baseline="0" dirty="0" smtClean="0"/>
              <a:t>Can you think of Machine Learning applications in your own life?</a:t>
            </a:r>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3</a:t>
            </a:fld>
            <a:endParaRPr lang="en-US"/>
          </a:p>
        </p:txBody>
      </p:sp>
    </p:spTree>
    <p:extLst>
      <p:ext uri="{BB962C8B-B14F-4D97-AF65-F5344CB8AC3E}">
        <p14:creationId xmlns:p14="http://schemas.microsoft.com/office/powerpoint/2010/main" val="5352036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Transcript:</a:t>
            </a:r>
          </a:p>
          <a:p>
            <a:endParaRPr lang="en-US" dirty="0" smtClean="0"/>
          </a:p>
          <a:p>
            <a:r>
              <a:rPr lang="en-US" dirty="0" smtClean="0"/>
              <a:t>For more resources, you can take</a:t>
            </a:r>
            <a:r>
              <a:rPr lang="en-US" baseline="0" dirty="0" smtClean="0"/>
              <a:t> Andrew Ng or Geoffrey Hinton’s machine learning courses for free on Coursera.</a:t>
            </a:r>
          </a:p>
          <a:p>
            <a:endParaRPr lang="en-US" baseline="0" dirty="0" smtClean="0"/>
          </a:p>
          <a:p>
            <a:r>
              <a:rPr lang="en-US" baseline="0" dirty="0" smtClean="0"/>
              <a:t>You can also follow machine learning papers, or watch YouTube videos by </a:t>
            </a:r>
            <a:r>
              <a:rPr lang="en-US" baseline="0" dirty="0" err="1" smtClean="0"/>
              <a:t>Siraj</a:t>
            </a:r>
            <a:r>
              <a:rPr lang="en-US" baseline="0" dirty="0" smtClean="0"/>
              <a:t> </a:t>
            </a:r>
            <a:r>
              <a:rPr lang="en-US" baseline="0" dirty="0" err="1" smtClean="0"/>
              <a:t>Raval</a:t>
            </a:r>
            <a:r>
              <a:rPr lang="en-US" baseline="0" dirty="0" smtClean="0"/>
              <a:t> which are entertaining and easy to follow.</a:t>
            </a:r>
          </a:p>
          <a:p>
            <a:endParaRPr lang="en-US" baseline="0" dirty="0" smtClean="0"/>
          </a:p>
          <a:p>
            <a:r>
              <a:rPr lang="en-US" baseline="0" dirty="0" smtClean="0"/>
              <a:t>Popular blogs such as Andrej </a:t>
            </a:r>
            <a:r>
              <a:rPr lang="en-US" baseline="0" dirty="0" err="1" smtClean="0"/>
              <a:t>Karpathy’s</a:t>
            </a:r>
            <a:r>
              <a:rPr lang="en-US" baseline="0" dirty="0" smtClean="0"/>
              <a:t> are also interesting, and finally you can read textbooks, which includes the most famous deep learning textbook by </a:t>
            </a:r>
            <a:r>
              <a:rPr lang="en-US" baseline="0" dirty="0" err="1" smtClean="0"/>
              <a:t>Goodfellow</a:t>
            </a:r>
            <a:r>
              <a:rPr lang="en-US" baseline="0" dirty="0" smtClean="0"/>
              <a:t>, </a:t>
            </a:r>
            <a:r>
              <a:rPr lang="en-US" baseline="0" dirty="0" err="1" smtClean="0"/>
              <a:t>Bengio</a:t>
            </a:r>
            <a:r>
              <a:rPr lang="en-US" baseline="0" dirty="0" smtClean="0"/>
              <a:t>, and </a:t>
            </a:r>
            <a:r>
              <a:rPr lang="en-US" baseline="0" dirty="0" err="1" smtClean="0"/>
              <a:t>Courville</a:t>
            </a:r>
            <a:r>
              <a:rPr lang="en-US" baseline="0" dirty="0" smtClean="0"/>
              <a:t>.</a:t>
            </a:r>
          </a:p>
          <a:p>
            <a:endParaRPr lang="en-US" baseline="0" dirty="0" smtClean="0"/>
          </a:p>
          <a:p>
            <a:r>
              <a:rPr lang="en-US" baseline="0" dirty="0" smtClean="0"/>
              <a:t>These are just some of the many resources on the web.</a:t>
            </a:r>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30</a:t>
            </a:fld>
            <a:endParaRPr lang="en-US"/>
          </a:p>
        </p:txBody>
      </p:sp>
    </p:spTree>
    <p:extLst>
      <p:ext uri="{BB962C8B-B14F-4D97-AF65-F5344CB8AC3E}">
        <p14:creationId xmlns:p14="http://schemas.microsoft.com/office/powerpoint/2010/main" val="3869070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31</a:t>
            </a:fld>
            <a:endParaRPr lang="en-US"/>
          </a:p>
        </p:txBody>
      </p:sp>
    </p:spTree>
    <p:extLst>
      <p:ext uri="{BB962C8B-B14F-4D97-AF65-F5344CB8AC3E}">
        <p14:creationId xmlns:p14="http://schemas.microsoft.com/office/powerpoint/2010/main" val="2138231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32</a:t>
            </a:fld>
            <a:endParaRPr lang="en-US"/>
          </a:p>
        </p:txBody>
      </p:sp>
    </p:spTree>
    <p:extLst>
      <p:ext uri="{BB962C8B-B14F-4D97-AF65-F5344CB8AC3E}">
        <p14:creationId xmlns:p14="http://schemas.microsoft.com/office/powerpoint/2010/main" val="1446511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the</a:t>
            </a:r>
            <a:r>
              <a:rPr lang="en-US" baseline="0" dirty="0" smtClean="0"/>
              <a:t> bullets into nice graphs separating them.</a:t>
            </a:r>
          </a:p>
          <a:p>
            <a:endParaRPr lang="en-US" baseline="0" dirty="0" smtClean="0"/>
          </a:p>
          <a:p>
            <a:r>
              <a:rPr lang="en-US" baseline="0" dirty="0" smtClean="0"/>
              <a:t>Transcript:</a:t>
            </a:r>
          </a:p>
          <a:p>
            <a:endParaRPr lang="en-US" baseline="0" dirty="0" smtClean="0"/>
          </a:p>
          <a:p>
            <a:r>
              <a:rPr lang="en-US" baseline="0" dirty="0" smtClean="0"/>
              <a:t>Machine Learning happens through many stages.</a:t>
            </a:r>
          </a:p>
          <a:p>
            <a:r>
              <a:rPr lang="en-US" baseline="0" dirty="0" smtClean="0"/>
              <a:t>First, you must determine the objectives and metrics. What problem are you solving with this model? How will the quality of this model be assessed?</a:t>
            </a:r>
          </a:p>
          <a:p>
            <a:r>
              <a:rPr lang="en-US" baseline="0" dirty="0" smtClean="0"/>
              <a:t>Second, you must prepare the dataset, which involves picking a quality dataset, preprocessing the data, and transforming it to fit the problem domain.</a:t>
            </a:r>
          </a:p>
          <a:p>
            <a:r>
              <a:rPr lang="en-US" baseline="0" dirty="0" smtClean="0"/>
              <a:t>After that, you must train the model, which includes selecting, or inventing an effective machine learning algorithm to be applied to the data.</a:t>
            </a:r>
          </a:p>
          <a:p>
            <a:r>
              <a:rPr lang="en-US" baseline="0" dirty="0" smtClean="0"/>
              <a:t>Finally you must evaluate the quality of the model on test data that it has never seen before, and monitor the model’s ability to evaluate new data in the real world.</a:t>
            </a:r>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4</a:t>
            </a:fld>
            <a:endParaRPr lang="en-US"/>
          </a:p>
        </p:txBody>
      </p:sp>
    </p:spTree>
    <p:extLst>
      <p:ext uri="{BB962C8B-B14F-4D97-AF65-F5344CB8AC3E}">
        <p14:creationId xmlns:p14="http://schemas.microsoft.com/office/powerpoint/2010/main" val="605407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the</a:t>
            </a:r>
            <a:r>
              <a:rPr lang="en-US" baseline="0" dirty="0" smtClean="0"/>
              <a:t> bullets into nice graphs separating them</a:t>
            </a:r>
          </a:p>
          <a:p>
            <a:endParaRPr lang="en-US" baseline="0" dirty="0" smtClean="0"/>
          </a:p>
          <a:p>
            <a:r>
              <a:rPr lang="en-US" baseline="0" dirty="0" smtClean="0"/>
              <a:t>Transcript:</a:t>
            </a:r>
          </a:p>
          <a:p>
            <a:r>
              <a:rPr lang="en-US" baseline="0" dirty="0" smtClean="0"/>
              <a:t>Some of the most important key terms in Machine Learning includes understanding the difference between the training set and the testing set, and the difference between the training error and the testing error.</a:t>
            </a:r>
          </a:p>
          <a:p>
            <a:endParaRPr lang="en-US" baseline="0" dirty="0" smtClean="0"/>
          </a:p>
          <a:p>
            <a:r>
              <a:rPr lang="en-US" baseline="0" dirty="0" smtClean="0"/>
              <a:t>The training set is the data used to construct the machine learning model, whereas the testing set is data the model has never seen before that can be used to evaluate the quality of the trained model.</a:t>
            </a:r>
          </a:p>
          <a:p>
            <a:endParaRPr lang="en-US" baseline="0" dirty="0" smtClean="0"/>
          </a:p>
          <a:p>
            <a:r>
              <a:rPr lang="en-US" baseline="0" dirty="0" smtClean="0"/>
              <a:t>The training error is the error you get from running the trained model on the training set, whereas the testing error is the error you get from running the trained model on the testing set. Usually the testing error is much higher than the training error, especially when the model </a:t>
            </a:r>
            <a:r>
              <a:rPr lang="en-US" baseline="0" dirty="0" err="1" smtClean="0"/>
              <a:t>overfits</a:t>
            </a:r>
            <a:r>
              <a:rPr lang="en-US" baseline="0" dirty="0" smtClean="0"/>
              <a:t> so that it so perfectly represents the training set that it is unable to generalize to other data.</a:t>
            </a:r>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5</a:t>
            </a:fld>
            <a:endParaRPr lang="en-US"/>
          </a:p>
        </p:txBody>
      </p:sp>
    </p:spTree>
    <p:extLst>
      <p:ext uri="{BB962C8B-B14F-4D97-AF65-F5344CB8AC3E}">
        <p14:creationId xmlns:p14="http://schemas.microsoft.com/office/powerpoint/2010/main" val="3245899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the</a:t>
            </a:r>
            <a:r>
              <a:rPr lang="en-US" baseline="0" dirty="0" smtClean="0"/>
              <a:t> bullets into nice graphs separating them</a:t>
            </a:r>
          </a:p>
          <a:p>
            <a:endParaRPr lang="en-US" baseline="0" dirty="0" smtClean="0"/>
          </a:p>
          <a:p>
            <a:r>
              <a:rPr lang="en-US" baseline="0" dirty="0" smtClean="0"/>
              <a:t>Transcript:</a:t>
            </a:r>
          </a:p>
          <a:p>
            <a:r>
              <a:rPr lang="en-US" baseline="0" dirty="0" smtClean="0"/>
              <a:t>Machine Learning is organized into three sets: supervised learning, unsupervised learning, and reinforcement learning.</a:t>
            </a:r>
          </a:p>
          <a:p>
            <a:endParaRPr lang="en-US" baseline="0" dirty="0" smtClean="0"/>
          </a:p>
          <a:p>
            <a:r>
              <a:rPr lang="en-US" baseline="0" dirty="0" smtClean="0"/>
              <a:t>In supervised learning, the system is given a training set that has already been labeled. Examples of algorithms that fall into this category are linear classifiers, the perceptron algorithm, and support vector machines.</a:t>
            </a:r>
          </a:p>
          <a:p>
            <a:endParaRPr lang="en-US" baseline="0" dirty="0" smtClean="0"/>
          </a:p>
          <a:p>
            <a:r>
              <a:rPr lang="en-US" baseline="0" dirty="0" smtClean="0"/>
              <a:t>In unsupervised learning, the system is given a training set that has NOT already been labeled, and classifies the data, usually through clustering. Examples of algorithms include Gaussian Mixture Models, and the K-Means algorithm.</a:t>
            </a:r>
          </a:p>
          <a:p>
            <a:endParaRPr lang="en-US" baseline="0" dirty="0" smtClean="0"/>
          </a:p>
          <a:p>
            <a:r>
              <a:rPr lang="en-US" baseline="0" dirty="0" smtClean="0"/>
              <a:t>In Reinforcement learning, the system is given a utility function and it tries to maximize rewards in a clearly defined rewards system. The most famous example of reinforcement learning is Google DeepMind’s deep reinforcement learning model playing Atari.</a:t>
            </a:r>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6</a:t>
            </a:fld>
            <a:endParaRPr lang="en-US"/>
          </a:p>
        </p:txBody>
      </p:sp>
    </p:spTree>
    <p:extLst>
      <p:ext uri="{BB962C8B-B14F-4D97-AF65-F5344CB8AC3E}">
        <p14:creationId xmlns:p14="http://schemas.microsoft.com/office/powerpoint/2010/main" val="997222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Transcript:</a:t>
            </a:r>
          </a:p>
          <a:p>
            <a:endParaRPr lang="en-US" dirty="0" smtClean="0"/>
          </a:p>
          <a:p>
            <a:r>
              <a:rPr lang="en-US" dirty="0" smtClean="0"/>
              <a:t>The perceptron is</a:t>
            </a:r>
            <a:r>
              <a:rPr lang="en-US" baseline="0" dirty="0" smtClean="0"/>
              <a:t> the most basic machine learning algorithm. It is a linear classifier that separates data into two groups, and it is the foundation of artificial neural networks. It is often the first algorithm taught in academic settings.</a:t>
            </a:r>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7</a:t>
            </a:fld>
            <a:endParaRPr lang="en-US"/>
          </a:p>
        </p:txBody>
      </p:sp>
    </p:spTree>
    <p:extLst>
      <p:ext uri="{BB962C8B-B14F-4D97-AF65-F5344CB8AC3E}">
        <p14:creationId xmlns:p14="http://schemas.microsoft.com/office/powerpoint/2010/main" val="3920795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Transcript:</a:t>
            </a:r>
          </a:p>
          <a:p>
            <a:endParaRPr lang="en-US" dirty="0" smtClean="0"/>
          </a:p>
          <a:p>
            <a:r>
              <a:rPr lang="en-US" dirty="0" smtClean="0"/>
              <a:t>The Support Vector Machine is another linear classifier</a:t>
            </a:r>
            <a:r>
              <a:rPr lang="en-US" baseline="0" dirty="0" smtClean="0"/>
              <a:t> that separates two groups of data through a separating hyperplane. The margin is the maximum distance of the hyperplane that can be draw to separate the two groups of data.</a:t>
            </a:r>
          </a:p>
        </p:txBody>
      </p:sp>
      <p:sp>
        <p:nvSpPr>
          <p:cNvPr id="4" name="Slide Number Placeholder 3"/>
          <p:cNvSpPr>
            <a:spLocks noGrp="1"/>
          </p:cNvSpPr>
          <p:nvPr>
            <p:ph type="sldNum" sz="quarter" idx="10"/>
          </p:nvPr>
        </p:nvSpPr>
        <p:spPr/>
        <p:txBody>
          <a:bodyPr/>
          <a:lstStyle/>
          <a:p>
            <a:fld id="{7CD4DF33-611F-48B8-85F7-E098B089067A}" type="slidenum">
              <a:rPr lang="en-US" smtClean="0"/>
              <a:t>8</a:t>
            </a:fld>
            <a:endParaRPr lang="en-US"/>
          </a:p>
        </p:txBody>
      </p:sp>
    </p:spTree>
    <p:extLst>
      <p:ext uri="{BB962C8B-B14F-4D97-AF65-F5344CB8AC3E}">
        <p14:creationId xmlns:p14="http://schemas.microsoft.com/office/powerpoint/2010/main" val="1229798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Collaborative</a:t>
            </a:r>
            <a:r>
              <a:rPr lang="en-US" baseline="0" dirty="0" smtClean="0"/>
              <a:t> filtering and recommender systems are what powers Netflix and Amazon. These algorithms make recommendations about a user based on what other users similar to the original user prefers in the system.</a:t>
            </a:r>
            <a:endParaRPr lang="en-US" dirty="0"/>
          </a:p>
        </p:txBody>
      </p:sp>
      <p:sp>
        <p:nvSpPr>
          <p:cNvPr id="4" name="Slide Number Placeholder 3"/>
          <p:cNvSpPr>
            <a:spLocks noGrp="1"/>
          </p:cNvSpPr>
          <p:nvPr>
            <p:ph type="sldNum" sz="quarter" idx="10"/>
          </p:nvPr>
        </p:nvSpPr>
        <p:spPr/>
        <p:txBody>
          <a:bodyPr/>
          <a:lstStyle/>
          <a:p>
            <a:fld id="{7CD4DF33-611F-48B8-85F7-E098B089067A}" type="slidenum">
              <a:rPr lang="en-US" smtClean="0"/>
              <a:t>9</a:t>
            </a:fld>
            <a:endParaRPr lang="en-US"/>
          </a:p>
        </p:txBody>
      </p:sp>
    </p:spTree>
    <p:extLst>
      <p:ext uri="{BB962C8B-B14F-4D97-AF65-F5344CB8AC3E}">
        <p14:creationId xmlns:p14="http://schemas.microsoft.com/office/powerpoint/2010/main" val="1644909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B8FB50C-B83E-43AC-B0EB-9CA1E2B3E46C}" type="datetimeFigureOut">
              <a:rPr lang="en-US" smtClean="0"/>
              <a:t>8/15/2017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D28955-2673-43EF-B866-F158A5D3B00C}" type="slidenum">
              <a:rPr lang="en-US" smtClean="0"/>
              <a:t>‹#›</a:t>
            </a:fld>
            <a:endParaRPr lang="en-US"/>
          </a:p>
        </p:txBody>
      </p:sp>
    </p:spTree>
    <p:extLst>
      <p:ext uri="{BB962C8B-B14F-4D97-AF65-F5344CB8AC3E}">
        <p14:creationId xmlns:p14="http://schemas.microsoft.com/office/powerpoint/2010/main" val="3299236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8FB50C-B83E-43AC-B0EB-9CA1E2B3E46C}" type="datetimeFigureOut">
              <a:rPr lang="en-US" smtClean="0"/>
              <a:t>8/15/2017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D28955-2673-43EF-B866-F158A5D3B00C}" type="slidenum">
              <a:rPr lang="en-US" smtClean="0"/>
              <a:t>‹#›</a:t>
            </a:fld>
            <a:endParaRPr lang="en-US"/>
          </a:p>
        </p:txBody>
      </p:sp>
    </p:spTree>
    <p:extLst>
      <p:ext uri="{BB962C8B-B14F-4D97-AF65-F5344CB8AC3E}">
        <p14:creationId xmlns:p14="http://schemas.microsoft.com/office/powerpoint/2010/main" val="262762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8FB50C-B83E-43AC-B0EB-9CA1E2B3E46C}" type="datetimeFigureOut">
              <a:rPr lang="en-US" smtClean="0"/>
              <a:t>8/15/2017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D28955-2673-43EF-B866-F158A5D3B00C}" type="slidenum">
              <a:rPr lang="en-US" smtClean="0"/>
              <a:t>‹#›</a:t>
            </a:fld>
            <a:endParaRPr lang="en-US"/>
          </a:p>
        </p:txBody>
      </p:sp>
    </p:spTree>
    <p:extLst>
      <p:ext uri="{BB962C8B-B14F-4D97-AF65-F5344CB8AC3E}">
        <p14:creationId xmlns:p14="http://schemas.microsoft.com/office/powerpoint/2010/main" val="3280800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8FB50C-B83E-43AC-B0EB-9CA1E2B3E46C}" type="datetimeFigureOut">
              <a:rPr lang="en-US" smtClean="0"/>
              <a:t>8/15/2017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D28955-2673-43EF-B866-F158A5D3B00C}" type="slidenum">
              <a:rPr lang="en-US" smtClean="0"/>
              <a:t>‹#›</a:t>
            </a:fld>
            <a:endParaRPr lang="en-US"/>
          </a:p>
        </p:txBody>
      </p:sp>
    </p:spTree>
    <p:extLst>
      <p:ext uri="{BB962C8B-B14F-4D97-AF65-F5344CB8AC3E}">
        <p14:creationId xmlns:p14="http://schemas.microsoft.com/office/powerpoint/2010/main" val="2686259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8FB50C-B83E-43AC-B0EB-9CA1E2B3E46C}" type="datetimeFigureOut">
              <a:rPr lang="en-US" smtClean="0"/>
              <a:t>8/15/2017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D28955-2673-43EF-B866-F158A5D3B00C}" type="slidenum">
              <a:rPr lang="en-US" smtClean="0"/>
              <a:t>‹#›</a:t>
            </a:fld>
            <a:endParaRPr lang="en-US"/>
          </a:p>
        </p:txBody>
      </p:sp>
    </p:spTree>
    <p:extLst>
      <p:ext uri="{BB962C8B-B14F-4D97-AF65-F5344CB8AC3E}">
        <p14:creationId xmlns:p14="http://schemas.microsoft.com/office/powerpoint/2010/main" val="308043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8FB50C-B83E-43AC-B0EB-9CA1E2B3E46C}" type="datetimeFigureOut">
              <a:rPr lang="en-US" smtClean="0"/>
              <a:t>8/15/2017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D28955-2673-43EF-B866-F158A5D3B00C}" type="slidenum">
              <a:rPr lang="en-US" smtClean="0"/>
              <a:t>‹#›</a:t>
            </a:fld>
            <a:endParaRPr lang="en-US"/>
          </a:p>
        </p:txBody>
      </p:sp>
    </p:spTree>
    <p:extLst>
      <p:ext uri="{BB962C8B-B14F-4D97-AF65-F5344CB8AC3E}">
        <p14:creationId xmlns:p14="http://schemas.microsoft.com/office/powerpoint/2010/main" val="3947697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B8FB50C-B83E-43AC-B0EB-9CA1E2B3E46C}" type="datetimeFigureOut">
              <a:rPr lang="en-US" smtClean="0"/>
              <a:t>8/15/2017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D28955-2673-43EF-B866-F158A5D3B00C}" type="slidenum">
              <a:rPr lang="en-US" smtClean="0"/>
              <a:t>‹#›</a:t>
            </a:fld>
            <a:endParaRPr lang="en-US"/>
          </a:p>
        </p:txBody>
      </p:sp>
    </p:spTree>
    <p:extLst>
      <p:ext uri="{BB962C8B-B14F-4D97-AF65-F5344CB8AC3E}">
        <p14:creationId xmlns:p14="http://schemas.microsoft.com/office/powerpoint/2010/main" val="1866536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B8FB50C-B83E-43AC-B0EB-9CA1E2B3E46C}" type="datetimeFigureOut">
              <a:rPr lang="en-US" smtClean="0"/>
              <a:t>8/15/2017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D28955-2673-43EF-B866-F158A5D3B00C}" type="slidenum">
              <a:rPr lang="en-US" smtClean="0"/>
              <a:t>‹#›</a:t>
            </a:fld>
            <a:endParaRPr lang="en-US"/>
          </a:p>
        </p:txBody>
      </p:sp>
    </p:spTree>
    <p:extLst>
      <p:ext uri="{BB962C8B-B14F-4D97-AF65-F5344CB8AC3E}">
        <p14:creationId xmlns:p14="http://schemas.microsoft.com/office/powerpoint/2010/main" val="4147892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8FB50C-B83E-43AC-B0EB-9CA1E2B3E46C}" type="datetimeFigureOut">
              <a:rPr lang="en-US" smtClean="0"/>
              <a:t>8/15/2017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D28955-2673-43EF-B866-F158A5D3B00C}" type="slidenum">
              <a:rPr lang="en-US" smtClean="0"/>
              <a:t>‹#›</a:t>
            </a:fld>
            <a:endParaRPr lang="en-US"/>
          </a:p>
        </p:txBody>
      </p:sp>
    </p:spTree>
    <p:extLst>
      <p:ext uri="{BB962C8B-B14F-4D97-AF65-F5344CB8AC3E}">
        <p14:creationId xmlns:p14="http://schemas.microsoft.com/office/powerpoint/2010/main" val="3573471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8FB50C-B83E-43AC-B0EB-9CA1E2B3E46C}" type="datetimeFigureOut">
              <a:rPr lang="en-US" smtClean="0"/>
              <a:t>8/15/2017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D28955-2673-43EF-B866-F158A5D3B00C}" type="slidenum">
              <a:rPr lang="en-US" smtClean="0"/>
              <a:t>‹#›</a:t>
            </a:fld>
            <a:endParaRPr lang="en-US"/>
          </a:p>
        </p:txBody>
      </p:sp>
    </p:spTree>
    <p:extLst>
      <p:ext uri="{BB962C8B-B14F-4D97-AF65-F5344CB8AC3E}">
        <p14:creationId xmlns:p14="http://schemas.microsoft.com/office/powerpoint/2010/main" val="3453814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8FB50C-B83E-43AC-B0EB-9CA1E2B3E46C}" type="datetimeFigureOut">
              <a:rPr lang="en-US" smtClean="0"/>
              <a:t>8/15/2017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D28955-2673-43EF-B866-F158A5D3B00C}" type="slidenum">
              <a:rPr lang="en-US" smtClean="0"/>
              <a:t>‹#›</a:t>
            </a:fld>
            <a:endParaRPr lang="en-US"/>
          </a:p>
        </p:txBody>
      </p:sp>
    </p:spTree>
    <p:extLst>
      <p:ext uri="{BB962C8B-B14F-4D97-AF65-F5344CB8AC3E}">
        <p14:creationId xmlns:p14="http://schemas.microsoft.com/office/powerpoint/2010/main" val="2374641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8FB50C-B83E-43AC-B0EB-9CA1E2B3E46C}" type="datetimeFigureOut">
              <a:rPr lang="en-US" smtClean="0"/>
              <a:t>8/15/2017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D28955-2673-43EF-B866-F158A5D3B00C}" type="slidenum">
              <a:rPr lang="en-US" smtClean="0"/>
              <a:t>‹#›</a:t>
            </a:fld>
            <a:endParaRPr lang="en-US"/>
          </a:p>
        </p:txBody>
      </p:sp>
      <p:sp>
        <p:nvSpPr>
          <p:cNvPr id="7" name="fl"/>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spTree>
    <p:extLst>
      <p:ext uri="{BB962C8B-B14F-4D97-AF65-F5344CB8AC3E}">
        <p14:creationId xmlns:p14="http://schemas.microsoft.com/office/powerpoint/2010/main" val="3759166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3.png"/><Relationship Id="rId5" Type="http://schemas.openxmlformats.org/officeDocument/2006/relationships/hyperlink" Target="http://neuralnetworksanddeeplearning.com/index.html" TargetMode="Externa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16.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hyperlink" Target="https://www.quora.com/Why-are-GPUs-well-suited-to-deep-learning/answer/Tim-Dettmers-1?srid=iyEf" TargetMode="Externa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png"/><Relationship Id="rId5" Type="http://schemas.openxmlformats.org/officeDocument/2006/relationships/image" Target="../media/image19.jpe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hyperlink" Target="https://www.youtube.com/channel/UCWN3xxRkmTPmbKwht9FuE5A" TargetMode="External"/><Relationship Id="rId3" Type="http://schemas.openxmlformats.org/officeDocument/2006/relationships/slideLayout" Target="../slideLayouts/slideLayout2.xml"/><Relationship Id="rId7" Type="http://schemas.openxmlformats.org/officeDocument/2006/relationships/hyperlink" Target="https://blog.acolyer.org/category/machine-learning/" TargetMode="Externa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hyperlink" Target="https://www.coursera.org/learn/neural-networks" TargetMode="External"/><Relationship Id="rId11" Type="http://schemas.openxmlformats.org/officeDocument/2006/relationships/image" Target="../media/image1.png"/><Relationship Id="rId5" Type="http://schemas.openxmlformats.org/officeDocument/2006/relationships/hyperlink" Target="https://www.coursera.org/learn/machine-learning#syllabus" TargetMode="External"/><Relationship Id="rId10" Type="http://schemas.openxmlformats.org/officeDocument/2006/relationships/hyperlink" Target="http://www.deeplearningbook.org/" TargetMode="External"/><Relationship Id="rId4" Type="http://schemas.openxmlformats.org/officeDocument/2006/relationships/notesSlide" Target="../notesSlides/notesSlide30.xml"/><Relationship Id="rId9" Type="http://schemas.openxmlformats.org/officeDocument/2006/relationships/hyperlink" Target="http://karpathy.github.io/"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emnlp2017.net/" TargetMode="External"/><Relationship Id="rId3" Type="http://schemas.openxmlformats.org/officeDocument/2006/relationships/hyperlink" Target="https://nips.cc/" TargetMode="External"/><Relationship Id="rId7" Type="http://schemas.openxmlformats.org/officeDocument/2006/relationships/hyperlink" Target="http://acl2017.or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www.iclr.cc/" TargetMode="External"/><Relationship Id="rId5" Type="http://schemas.openxmlformats.org/officeDocument/2006/relationships/hyperlink" Target="http://www.kdd.org/" TargetMode="External"/><Relationship Id="rId10" Type="http://schemas.openxmlformats.org/officeDocument/2006/relationships/hyperlink" Target="http://iccv2017.thecvf.com/" TargetMode="External"/><Relationship Id="rId4" Type="http://schemas.openxmlformats.org/officeDocument/2006/relationships/hyperlink" Target="https://2017.icml.cc/" TargetMode="External"/><Relationship Id="rId9" Type="http://schemas.openxmlformats.org/officeDocument/2006/relationships/hyperlink" Target="http://cvpr2017.thecvf.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conferences.oreilly.com/artificial-intelligence/" TargetMode="External"/><Relationship Id="rId7" Type="http://schemas.openxmlformats.org/officeDocument/2006/relationships/hyperlink" Target="https://aiconference.ticketleap.com/helloworld/"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theaisummit.com/" TargetMode="External"/><Relationship Id="rId5" Type="http://schemas.openxmlformats.org/officeDocument/2006/relationships/hyperlink" Target="https://www.ai-expo.net/" TargetMode="External"/><Relationship Id="rId4" Type="http://schemas.openxmlformats.org/officeDocument/2006/relationships/hyperlink" Target="http://mlconf.com/"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Machine Learning 101</a:t>
            </a:r>
            <a:endParaRPr lang="en-US" dirty="0"/>
          </a:p>
        </p:txBody>
      </p:sp>
      <p:sp>
        <p:nvSpPr>
          <p:cNvPr id="5" name="Subtitle 4"/>
          <p:cNvSpPr>
            <a:spLocks noGrp="1"/>
          </p:cNvSpPr>
          <p:nvPr>
            <p:ph type="subTitle" idx="1"/>
          </p:nvPr>
        </p:nvSpPr>
        <p:spPr>
          <a:xfrm>
            <a:off x="1524000" y="3509963"/>
            <a:ext cx="9144000" cy="1655762"/>
          </a:xfrm>
        </p:spPr>
        <p:txBody>
          <a:bodyPr>
            <a:normAutofit/>
          </a:bodyPr>
          <a:lstStyle/>
          <a:p>
            <a:r>
              <a:rPr lang="en-US" dirty="0" smtClean="0"/>
              <a:t>It's </a:t>
            </a:r>
            <a:r>
              <a:rPr lang="en-US" dirty="0"/>
              <a:t>an exciting time for ML. There is ample work to be done at all levels: from the theory end to the framework end, much can be improved. It's almost as exciting as the creation of the internet.</a:t>
            </a:r>
          </a:p>
          <a:p>
            <a:r>
              <a:rPr lang="en-US" dirty="0"/>
              <a:t>	- Ryan Dahl, author of Node.js</a:t>
            </a:r>
          </a:p>
        </p:txBody>
      </p:sp>
      <p:sp>
        <p:nvSpPr>
          <p:cNvPr id="6" name="TextBox 5"/>
          <p:cNvSpPr txBox="1"/>
          <p:nvPr/>
        </p:nvSpPr>
        <p:spPr>
          <a:xfrm>
            <a:off x="111605" y="6072689"/>
            <a:ext cx="5984395" cy="923330"/>
          </a:xfrm>
          <a:prstGeom prst="rect">
            <a:avLst/>
          </a:prstGeom>
          <a:noFill/>
        </p:spPr>
        <p:txBody>
          <a:bodyPr wrap="none" rtlCol="0">
            <a:spAutoFit/>
          </a:bodyPr>
          <a:lstStyle/>
          <a:p>
            <a:r>
              <a:rPr lang="en-US" dirty="0"/>
              <a:t>Catherine Zeng, Dell EMC Intern Advanced Server Engineering</a:t>
            </a:r>
          </a:p>
          <a:p>
            <a:r>
              <a:rPr lang="en-US" dirty="0"/>
              <a:t>Studying EECS, Massachusetts Institute of Technology ‘20</a:t>
            </a:r>
          </a:p>
          <a:p>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22271" y="6072689"/>
            <a:ext cx="487363" cy="487363"/>
          </a:xfrm>
          <a:prstGeom prst="rect">
            <a:avLst/>
          </a:prstGeom>
        </p:spPr>
      </p:pic>
      <p:sp>
        <p:nvSpPr>
          <p:cNvPr id="7" name="flFirstPage"/>
          <p:cNvSpPr txBox="1"/>
          <p:nvPr/>
        </p:nvSpPr>
        <p:spPr>
          <a:xfrm>
            <a:off x="0" y="6520180"/>
            <a:ext cx="184731" cy="369332"/>
          </a:xfrm>
          <a:prstGeom prst="rect">
            <a:avLst/>
          </a:prstGeom>
          <a:noFill/>
        </p:spPr>
        <p:txBody>
          <a:bodyPr vert="horz" wrap="none" rtlCol="0">
            <a:spAutoFit/>
          </a:bodyPr>
          <a:lstStyle/>
          <a:p>
            <a:endParaRPr lang="en-US"/>
          </a:p>
        </p:txBody>
      </p:sp>
    </p:spTree>
    <p:extLst>
      <p:ext uri="{BB962C8B-B14F-4D97-AF65-F5344CB8AC3E}">
        <p14:creationId xmlns:p14="http://schemas.microsoft.com/office/powerpoint/2010/main" val="30528697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42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Overview of ML Algorithms and Important Concepts</a:t>
            </a:r>
            <a:endParaRPr lang="en-US" dirty="0"/>
          </a:p>
        </p:txBody>
      </p:sp>
      <p:sp>
        <p:nvSpPr>
          <p:cNvPr id="3" name="Content Placeholder 2"/>
          <p:cNvSpPr>
            <a:spLocks noGrp="1"/>
          </p:cNvSpPr>
          <p:nvPr>
            <p:ph idx="1"/>
          </p:nvPr>
        </p:nvSpPr>
        <p:spPr>
          <a:xfrm>
            <a:off x="838200" y="1825624"/>
            <a:ext cx="10696074" cy="5032376"/>
          </a:xfrm>
        </p:spPr>
        <p:txBody>
          <a:bodyPr>
            <a:normAutofit/>
          </a:bodyPr>
          <a:lstStyle/>
          <a:p>
            <a:r>
              <a:rPr lang="en-US" dirty="0"/>
              <a:t>Kernels: Makes nonlinear data compatible with linear models by mapping data to higher dimensions that show linear patterns.</a:t>
            </a:r>
          </a:p>
        </p:txBody>
      </p:sp>
      <p:pic>
        <p:nvPicPr>
          <p:cNvPr id="5" name="Picture 4" descr="https://i.stack.imgur.com/1gvc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1848" y="2852720"/>
            <a:ext cx="6217352" cy="3483911"/>
          </a:xfrm>
          <a:prstGeom prst="rect">
            <a:avLst/>
          </a:prstGeom>
          <a:noFill/>
          <a:ln>
            <a:noFill/>
          </a:ln>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379166" y="5849268"/>
            <a:ext cx="487363" cy="487363"/>
          </a:xfrm>
          <a:prstGeom prst="rect">
            <a:avLst/>
          </a:prstGeom>
        </p:spPr>
      </p:pic>
    </p:spTree>
    <p:extLst>
      <p:ext uri="{BB962C8B-B14F-4D97-AF65-F5344CB8AC3E}">
        <p14:creationId xmlns:p14="http://schemas.microsoft.com/office/powerpoint/2010/main" val="13037068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70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Overview of ML Algorithms and Important Concepts</a:t>
            </a:r>
            <a:endParaRPr lang="en-US" dirty="0"/>
          </a:p>
        </p:txBody>
      </p:sp>
      <p:sp>
        <p:nvSpPr>
          <p:cNvPr id="3" name="Content Placeholder 2"/>
          <p:cNvSpPr>
            <a:spLocks noGrp="1"/>
          </p:cNvSpPr>
          <p:nvPr>
            <p:ph idx="1"/>
          </p:nvPr>
        </p:nvSpPr>
        <p:spPr>
          <a:xfrm>
            <a:off x="838200" y="1825624"/>
            <a:ext cx="10696074" cy="5032376"/>
          </a:xfrm>
        </p:spPr>
        <p:txBody>
          <a:bodyPr>
            <a:normAutofit/>
          </a:bodyPr>
          <a:lstStyle/>
          <a:p>
            <a:r>
              <a:rPr lang="en-US" dirty="0"/>
              <a:t>Neural Networks: Made up of layers of interconnected nodes that contain an activation function.  Modeled after our understanding of biological neurons. Popular neural networks include recurrent neural networks and convolutional neural networks.</a:t>
            </a:r>
          </a:p>
        </p:txBody>
      </p:sp>
      <p:pic>
        <p:nvPicPr>
          <p:cNvPr id="6" name="Picture 5" descr="http://cs231n.github.io/assets/nn1/neural_net2.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80423" y="3768507"/>
            <a:ext cx="5187114" cy="2696462"/>
          </a:xfrm>
          <a:prstGeom prst="rect">
            <a:avLst/>
          </a:prstGeom>
          <a:noFill/>
          <a:ln>
            <a:noFill/>
          </a:ln>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198936" y="6221287"/>
            <a:ext cx="487363" cy="487363"/>
          </a:xfrm>
          <a:prstGeom prst="rect">
            <a:avLst/>
          </a:prstGeom>
        </p:spPr>
      </p:pic>
    </p:spTree>
    <p:extLst>
      <p:ext uri="{BB962C8B-B14F-4D97-AF65-F5344CB8AC3E}">
        <p14:creationId xmlns:p14="http://schemas.microsoft.com/office/powerpoint/2010/main" val="12909157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3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Overview of ML Algorithms and Important Concepts</a:t>
            </a:r>
            <a:endParaRPr lang="en-US" dirty="0"/>
          </a:p>
        </p:txBody>
      </p:sp>
      <p:sp>
        <p:nvSpPr>
          <p:cNvPr id="3" name="Content Placeholder 2"/>
          <p:cNvSpPr>
            <a:spLocks noGrp="1"/>
          </p:cNvSpPr>
          <p:nvPr>
            <p:ph idx="1"/>
          </p:nvPr>
        </p:nvSpPr>
        <p:spPr>
          <a:xfrm>
            <a:off x="838200" y="1825624"/>
            <a:ext cx="10696074" cy="5032376"/>
          </a:xfrm>
        </p:spPr>
        <p:txBody>
          <a:bodyPr>
            <a:normAutofit/>
          </a:bodyPr>
          <a:lstStyle/>
          <a:p>
            <a:r>
              <a:rPr lang="en-US" dirty="0" err="1"/>
              <a:t>Vapnik</a:t>
            </a:r>
            <a:r>
              <a:rPr lang="en-US" dirty="0"/>
              <a:t>–</a:t>
            </a:r>
            <a:r>
              <a:rPr lang="en-US" dirty="0" err="1"/>
              <a:t>Chervonenkis</a:t>
            </a:r>
            <a:r>
              <a:rPr lang="en-US" dirty="0"/>
              <a:t> theory (VC Dimension): a measure of the capacity of a classifier, which includes complexity, expressive power, richness, or flexibility.</a:t>
            </a:r>
          </a:p>
        </p:txBody>
      </p:sp>
      <p:pic>
        <p:nvPicPr>
          <p:cNvPr id="8" name="Picture 7" descr="http://www.bogotobogo.com/python/scikit-learn/images/VC/vc-3points.png"/>
          <p:cNvPicPr/>
          <p:nvPr/>
        </p:nvPicPr>
        <p:blipFill>
          <a:blip r:embed="rId5">
            <a:extLst>
              <a:ext uri="{28A0092B-C50C-407E-A947-70E740481C1C}">
                <a14:useLocalDpi xmlns:a14="http://schemas.microsoft.com/office/drawing/2010/main" val="0"/>
              </a:ext>
            </a:extLst>
          </a:blip>
          <a:srcRect/>
          <a:stretch>
            <a:fillRect/>
          </a:stretch>
        </p:blipFill>
        <p:spPr bwMode="auto">
          <a:xfrm>
            <a:off x="2036411" y="3606700"/>
            <a:ext cx="8423041" cy="2858268"/>
          </a:xfrm>
          <a:prstGeom prst="rect">
            <a:avLst/>
          </a:prstGeom>
          <a:noFill/>
          <a:ln>
            <a:noFill/>
          </a:ln>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10118" y="5977605"/>
            <a:ext cx="487363" cy="487363"/>
          </a:xfrm>
          <a:prstGeom prst="rect">
            <a:avLst/>
          </a:prstGeom>
        </p:spPr>
      </p:pic>
    </p:spTree>
    <p:extLst>
      <p:ext uri="{BB962C8B-B14F-4D97-AF65-F5344CB8AC3E}">
        <p14:creationId xmlns:p14="http://schemas.microsoft.com/office/powerpoint/2010/main" val="12781521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4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Overview of ML Algorithms and Important Concepts</a:t>
            </a:r>
            <a:endParaRPr lang="en-US" dirty="0"/>
          </a:p>
        </p:txBody>
      </p:sp>
      <p:sp>
        <p:nvSpPr>
          <p:cNvPr id="3" name="Content Placeholder 2"/>
          <p:cNvSpPr>
            <a:spLocks noGrp="1"/>
          </p:cNvSpPr>
          <p:nvPr>
            <p:ph idx="1"/>
          </p:nvPr>
        </p:nvSpPr>
        <p:spPr>
          <a:xfrm>
            <a:off x="838200" y="1825624"/>
            <a:ext cx="10696074" cy="5032376"/>
          </a:xfrm>
        </p:spPr>
        <p:txBody>
          <a:bodyPr>
            <a:normAutofit/>
          </a:bodyPr>
          <a:lstStyle/>
          <a:p>
            <a:r>
              <a:rPr lang="en-US" dirty="0"/>
              <a:t>Gaussian Mixture Models:  probabilistic models to represent normally distributed clustering of data; a type of unsupervised learning.</a:t>
            </a:r>
          </a:p>
        </p:txBody>
      </p:sp>
      <p:pic>
        <p:nvPicPr>
          <p:cNvPr id="5" name="Picture 4" descr="http://pypr.sourceforge.net/_images/sample_gmm.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21555" y="2605923"/>
            <a:ext cx="5360971" cy="4059572"/>
          </a:xfrm>
          <a:prstGeom prst="rect">
            <a:avLst/>
          </a:prstGeom>
          <a:noFill/>
          <a:ln>
            <a:noFill/>
          </a:ln>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66437" y="5927725"/>
            <a:ext cx="487363" cy="487363"/>
          </a:xfrm>
          <a:prstGeom prst="rect">
            <a:avLst/>
          </a:prstGeom>
        </p:spPr>
      </p:pic>
    </p:spTree>
    <p:extLst>
      <p:ext uri="{BB962C8B-B14F-4D97-AF65-F5344CB8AC3E}">
        <p14:creationId xmlns:p14="http://schemas.microsoft.com/office/powerpoint/2010/main" val="22703671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4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Overview of ML Algorithms and Important Concepts</a:t>
            </a:r>
            <a:endParaRPr lang="en-US" dirty="0"/>
          </a:p>
        </p:txBody>
      </p:sp>
      <p:sp>
        <p:nvSpPr>
          <p:cNvPr id="3" name="Content Placeholder 2"/>
          <p:cNvSpPr>
            <a:spLocks noGrp="1"/>
          </p:cNvSpPr>
          <p:nvPr>
            <p:ph idx="1"/>
          </p:nvPr>
        </p:nvSpPr>
        <p:spPr>
          <a:xfrm>
            <a:off x="838200" y="1825624"/>
            <a:ext cx="10696074" cy="5032376"/>
          </a:xfrm>
        </p:spPr>
        <p:txBody>
          <a:bodyPr>
            <a:normAutofit/>
          </a:bodyPr>
          <a:lstStyle/>
          <a:p>
            <a:r>
              <a:rPr lang="en-US" dirty="0"/>
              <a:t>Hidden Markov Models (HMMs): HMMs are a set of states that are each associated with a probability distribution.</a:t>
            </a:r>
          </a:p>
        </p:txBody>
      </p:sp>
      <p:pic>
        <p:nvPicPr>
          <p:cNvPr id="6" name="Image1"/>
          <p:cNvPicPr/>
          <p:nvPr/>
        </p:nvPicPr>
        <p:blipFill>
          <a:blip r:embed="rId5">
            <a:extLst>
              <a:ext uri="{28A0092B-C50C-407E-A947-70E740481C1C}">
                <a14:useLocalDpi xmlns:a14="http://schemas.microsoft.com/office/drawing/2010/main" val="0"/>
              </a:ext>
            </a:extLst>
          </a:blip>
          <a:stretch>
            <a:fillRect/>
          </a:stretch>
        </p:blipFill>
        <p:spPr bwMode="auto">
          <a:xfrm>
            <a:off x="3291188" y="2622649"/>
            <a:ext cx="5195086" cy="3986697"/>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6911" y="6007935"/>
            <a:ext cx="487363" cy="487363"/>
          </a:xfrm>
          <a:prstGeom prst="rect">
            <a:avLst/>
          </a:prstGeom>
        </p:spPr>
      </p:pic>
    </p:spTree>
    <p:extLst>
      <p:ext uri="{BB962C8B-B14F-4D97-AF65-F5344CB8AC3E}">
        <p14:creationId xmlns:p14="http://schemas.microsoft.com/office/powerpoint/2010/main" val="30071075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4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Overview of ML Algorithms and Important Concepts</a:t>
            </a:r>
            <a:endParaRPr lang="en-US" dirty="0"/>
          </a:p>
        </p:txBody>
      </p:sp>
      <p:sp>
        <p:nvSpPr>
          <p:cNvPr id="3" name="Content Placeholder 2"/>
          <p:cNvSpPr>
            <a:spLocks noGrp="1"/>
          </p:cNvSpPr>
          <p:nvPr>
            <p:ph idx="1"/>
          </p:nvPr>
        </p:nvSpPr>
        <p:spPr>
          <a:xfrm>
            <a:off x="838200" y="1825624"/>
            <a:ext cx="10696074" cy="5032376"/>
          </a:xfrm>
        </p:spPr>
        <p:txBody>
          <a:bodyPr>
            <a:normAutofit/>
          </a:bodyPr>
          <a:lstStyle/>
          <a:p>
            <a:r>
              <a:rPr lang="en-US" dirty="0"/>
              <a:t>Bayesian network: a probabilistic model that represents random variables and their conditional dependencies. </a:t>
            </a:r>
          </a:p>
        </p:txBody>
      </p:sp>
      <p:pic>
        <p:nvPicPr>
          <p:cNvPr id="5" name="Picture 4" descr="Image result for bayesian network"/>
          <p:cNvPicPr/>
          <p:nvPr/>
        </p:nvPicPr>
        <p:blipFill>
          <a:blip r:embed="rId5">
            <a:extLst>
              <a:ext uri="{28A0092B-C50C-407E-A947-70E740481C1C}">
                <a14:useLocalDpi xmlns:a14="http://schemas.microsoft.com/office/drawing/2010/main" val="0"/>
              </a:ext>
            </a:extLst>
          </a:blip>
          <a:srcRect/>
          <a:stretch>
            <a:fillRect/>
          </a:stretch>
        </p:blipFill>
        <p:spPr bwMode="auto">
          <a:xfrm>
            <a:off x="2905142" y="2781232"/>
            <a:ext cx="5982185" cy="3892283"/>
          </a:xfrm>
          <a:prstGeom prst="rect">
            <a:avLst/>
          </a:prstGeom>
          <a:noFill/>
          <a:ln>
            <a:noFill/>
          </a:ln>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66906" y="5895641"/>
            <a:ext cx="487363" cy="487363"/>
          </a:xfrm>
          <a:prstGeom prst="rect">
            <a:avLst/>
          </a:prstGeom>
        </p:spPr>
      </p:pic>
    </p:spTree>
    <p:extLst>
      <p:ext uri="{BB962C8B-B14F-4D97-AF65-F5344CB8AC3E}">
        <p14:creationId xmlns:p14="http://schemas.microsoft.com/office/powerpoint/2010/main" val="15766454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3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Overview of ML Algorithms and Important Concepts</a:t>
            </a:r>
            <a:endParaRPr lang="en-US" dirty="0"/>
          </a:p>
        </p:txBody>
      </p:sp>
      <p:sp>
        <p:nvSpPr>
          <p:cNvPr id="3" name="Content Placeholder 2"/>
          <p:cNvSpPr>
            <a:spLocks noGrp="1"/>
          </p:cNvSpPr>
          <p:nvPr>
            <p:ph idx="1"/>
          </p:nvPr>
        </p:nvSpPr>
        <p:spPr>
          <a:xfrm>
            <a:off x="838200" y="1825624"/>
            <a:ext cx="10696074" cy="5032376"/>
          </a:xfrm>
        </p:spPr>
        <p:txBody>
          <a:bodyPr>
            <a:normAutofit/>
          </a:bodyPr>
          <a:lstStyle/>
          <a:p>
            <a:r>
              <a:rPr lang="en-US" dirty="0"/>
              <a:t>Reinforcement learning: how to take actions in an environment to maximize reward with respect to a predetermined goal.</a:t>
            </a:r>
          </a:p>
        </p:txBody>
      </p:sp>
      <p:pic>
        <p:nvPicPr>
          <p:cNvPr id="6" name="Picture 5" descr="https://s3-ap-south-1.amazonaws.com/av-blog-media/wp-content/uploads/2017/01/11131906/figtmp7.png"/>
          <p:cNvPicPr/>
          <p:nvPr/>
        </p:nvPicPr>
        <p:blipFill>
          <a:blip r:embed="rId5">
            <a:extLst>
              <a:ext uri="{28A0092B-C50C-407E-A947-70E740481C1C}">
                <a14:useLocalDpi xmlns:a14="http://schemas.microsoft.com/office/drawing/2010/main" val="0"/>
              </a:ext>
            </a:extLst>
          </a:blip>
          <a:srcRect/>
          <a:stretch>
            <a:fillRect/>
          </a:stretch>
        </p:blipFill>
        <p:spPr bwMode="auto">
          <a:xfrm>
            <a:off x="2570513" y="2901950"/>
            <a:ext cx="6348898" cy="2825082"/>
          </a:xfrm>
          <a:prstGeom prst="rect">
            <a:avLst/>
          </a:prstGeom>
          <a:noFill/>
          <a:ln>
            <a:noFill/>
          </a:ln>
        </p:spPr>
      </p:pic>
      <p:sp>
        <p:nvSpPr>
          <p:cNvPr id="4" name="Rectangle 3"/>
          <p:cNvSpPr/>
          <p:nvPr/>
        </p:nvSpPr>
        <p:spPr>
          <a:xfrm>
            <a:off x="2810879" y="6098168"/>
            <a:ext cx="6108532" cy="388696"/>
          </a:xfrm>
          <a:prstGeom prst="rect">
            <a:avLst/>
          </a:prstGeom>
        </p:spPr>
        <p:txBody>
          <a:bodyPr wrap="none">
            <a:spAutoFit/>
          </a:bodyPr>
          <a:lstStyle/>
          <a:p>
            <a:pPr algn="just">
              <a:lnSpc>
                <a:spcPct val="107000"/>
              </a:lnSpc>
              <a:spcAft>
                <a:spcPts val="800"/>
              </a:spcAft>
            </a:pPr>
            <a:r>
              <a:rPr lang="en-US" b="1" dirty="0">
                <a:solidFill>
                  <a:srgbClr val="00000A"/>
                </a:solidFill>
                <a:latin typeface="Calibri" panose="020F0502020204030204" pitchFamily="34" charset="0"/>
                <a:ea typeface="Calibri" panose="020F0502020204030204" pitchFamily="34" charset="0"/>
                <a:cs typeface="Calibri" panose="020F0502020204030204" pitchFamily="34" charset="0"/>
              </a:rPr>
              <a:t>QUESTION: What is your favorite machine learning algorithm?</a:t>
            </a:r>
            <a:endParaRPr lang="en-US" dirty="0">
              <a:solidFill>
                <a:srgbClr val="00000A"/>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92090" y="5854486"/>
            <a:ext cx="487363" cy="487363"/>
          </a:xfrm>
          <a:prstGeom prst="rect">
            <a:avLst/>
          </a:prstGeom>
        </p:spPr>
      </p:pic>
    </p:spTree>
    <p:extLst>
      <p:ext uri="{BB962C8B-B14F-4D97-AF65-F5344CB8AC3E}">
        <p14:creationId xmlns:p14="http://schemas.microsoft.com/office/powerpoint/2010/main" val="26127009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5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Neural Networks (ANNs)</a:t>
            </a:r>
            <a:endParaRPr lang="en-US" dirty="0"/>
          </a:p>
        </p:txBody>
      </p:sp>
      <p:sp>
        <p:nvSpPr>
          <p:cNvPr id="3" name="Content Placeholder 2"/>
          <p:cNvSpPr>
            <a:spLocks noGrp="1"/>
          </p:cNvSpPr>
          <p:nvPr>
            <p:ph idx="1"/>
          </p:nvPr>
        </p:nvSpPr>
        <p:spPr>
          <a:xfrm>
            <a:off x="838200" y="1825624"/>
            <a:ext cx="10696074" cy="5032376"/>
          </a:xfrm>
        </p:spPr>
        <p:txBody>
          <a:bodyPr>
            <a:normAutofit/>
          </a:bodyPr>
          <a:lstStyle/>
          <a:p>
            <a:r>
              <a:rPr lang="en-US" dirty="0"/>
              <a:t>ANNs are based on our understanding of biological neural networks, and is based on the basic perceptron. ANNs contain an input layer, a hidden layer, and an output layer. It is made of interconnected nodes with weights and an activation functions that describe the strength of the connection.</a:t>
            </a:r>
          </a:p>
          <a:p>
            <a:r>
              <a:rPr lang="en-US" dirty="0"/>
              <a:t>For more information, read </a:t>
            </a:r>
            <a:r>
              <a:rPr lang="en-US" u="sng" dirty="0">
                <a:hlinkClick r:id="rId5"/>
              </a:rPr>
              <a:t>this</a:t>
            </a:r>
            <a:r>
              <a:rPr lang="en-US" dirty="0"/>
              <a:t>.</a:t>
            </a:r>
          </a:p>
        </p:txBody>
      </p:sp>
      <p:pic>
        <p:nvPicPr>
          <p:cNvPr id="7" name="Picture 6" descr="http://www.extremetech.com/wp-content/uploads/2015/07/NeuralNetwork.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1224" y="4341812"/>
            <a:ext cx="4010025" cy="2251075"/>
          </a:xfrm>
          <a:prstGeom prst="rect">
            <a:avLst/>
          </a:prstGeom>
          <a:noFill/>
          <a:ln>
            <a:noFill/>
          </a:ln>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46910" y="6105524"/>
            <a:ext cx="487363" cy="487363"/>
          </a:xfrm>
          <a:prstGeom prst="rect">
            <a:avLst/>
          </a:prstGeom>
        </p:spPr>
      </p:pic>
    </p:spTree>
    <p:extLst>
      <p:ext uri="{BB962C8B-B14F-4D97-AF65-F5344CB8AC3E}">
        <p14:creationId xmlns:p14="http://schemas.microsoft.com/office/powerpoint/2010/main" val="27419837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0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Neural Networks (ANNs)</a:t>
            </a:r>
            <a:endParaRPr lang="en-US" dirty="0"/>
          </a:p>
        </p:txBody>
      </p:sp>
      <p:sp>
        <p:nvSpPr>
          <p:cNvPr id="3" name="Content Placeholder 2"/>
          <p:cNvSpPr>
            <a:spLocks noGrp="1"/>
          </p:cNvSpPr>
          <p:nvPr>
            <p:ph idx="1"/>
          </p:nvPr>
        </p:nvSpPr>
        <p:spPr>
          <a:xfrm>
            <a:off x="838200" y="1825624"/>
            <a:ext cx="10696074" cy="5032376"/>
          </a:xfrm>
        </p:spPr>
        <p:txBody>
          <a:bodyPr>
            <a:normAutofit/>
          </a:bodyPr>
          <a:lstStyle/>
          <a:p>
            <a:r>
              <a:rPr lang="en-US" b="1" dirty="0"/>
              <a:t>QUESTION: What is the basic linear classified that artificial neural networks are based off of? A) Bayes Tree, B) Naïve Bayes, C) Support Vector Machines, D) the Perceptron</a:t>
            </a:r>
            <a:endParaRPr lang="en-US" dirty="0"/>
          </a:p>
          <a:p>
            <a:r>
              <a:rPr lang="en-US" b="1" dirty="0"/>
              <a:t>ANSWER: D) the Perceptron</a:t>
            </a:r>
            <a:endParaRPr lang="en-US" dirty="0"/>
          </a:p>
        </p:txBody>
      </p:sp>
      <p:pic>
        <p:nvPicPr>
          <p:cNvPr id="5" name="Picture 4" descr="Image result for artificial neural network"/>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3546" y="3767136"/>
            <a:ext cx="5480033" cy="2713874"/>
          </a:xfrm>
          <a:prstGeom prst="rect">
            <a:avLst/>
          </a:prstGeom>
          <a:noFill/>
          <a:ln>
            <a:noFill/>
          </a:ln>
        </p:spPr>
      </p:pic>
    </p:spTree>
    <p:extLst>
      <p:ext uri="{BB962C8B-B14F-4D97-AF65-F5344CB8AC3E}">
        <p14:creationId xmlns:p14="http://schemas.microsoft.com/office/powerpoint/2010/main" val="711738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Neural Networks (ANNs)</a:t>
            </a:r>
            <a:endParaRPr lang="en-US" dirty="0"/>
          </a:p>
        </p:txBody>
      </p:sp>
      <p:sp>
        <p:nvSpPr>
          <p:cNvPr id="3" name="Content Placeholder 2"/>
          <p:cNvSpPr>
            <a:spLocks noGrp="1"/>
          </p:cNvSpPr>
          <p:nvPr>
            <p:ph idx="1"/>
          </p:nvPr>
        </p:nvSpPr>
        <p:spPr>
          <a:xfrm>
            <a:off x="838200" y="1825624"/>
            <a:ext cx="10696074" cy="5032376"/>
          </a:xfrm>
        </p:spPr>
        <p:txBody>
          <a:bodyPr>
            <a:normAutofit/>
          </a:bodyPr>
          <a:lstStyle/>
          <a:p>
            <a:r>
              <a:rPr lang="en-US" b="1" dirty="0"/>
              <a:t>Backpropagation</a:t>
            </a:r>
            <a:r>
              <a:rPr lang="en-US" dirty="0"/>
              <a:t> is used in ANNs to calculate the gradient of the loss function with respect to weights. Backpropagation better adjusts weights in a neural network model so that it has better performance.</a:t>
            </a:r>
          </a:p>
        </p:txBody>
      </p:sp>
      <p:pic>
        <p:nvPicPr>
          <p:cNvPr id="6" name="Picture 5" descr="Image result for backpropagation"/>
          <p:cNvPicPr/>
          <p:nvPr/>
        </p:nvPicPr>
        <p:blipFill>
          <a:blip r:embed="rId5">
            <a:extLst>
              <a:ext uri="{28A0092B-C50C-407E-A947-70E740481C1C}">
                <a14:useLocalDpi xmlns:a14="http://schemas.microsoft.com/office/drawing/2010/main" val="0"/>
              </a:ext>
            </a:extLst>
          </a:blip>
          <a:srcRect/>
          <a:stretch>
            <a:fillRect/>
          </a:stretch>
        </p:blipFill>
        <p:spPr bwMode="auto">
          <a:xfrm>
            <a:off x="3264502" y="3294263"/>
            <a:ext cx="5189688" cy="3363211"/>
          </a:xfrm>
          <a:prstGeom prst="rect">
            <a:avLst/>
          </a:prstGeom>
          <a:noFill/>
          <a:ln>
            <a:noFill/>
          </a:ln>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6911" y="6170111"/>
            <a:ext cx="487363" cy="487363"/>
          </a:xfrm>
          <a:prstGeom prst="rect">
            <a:avLst/>
          </a:prstGeom>
        </p:spPr>
      </p:pic>
    </p:spTree>
    <p:extLst>
      <p:ext uri="{BB962C8B-B14F-4D97-AF65-F5344CB8AC3E}">
        <p14:creationId xmlns:p14="http://schemas.microsoft.com/office/powerpoint/2010/main" val="24904648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Machine Learning?</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Machine learning creates models that are built automatically using algorithms that iteratively learn from data, so that the machine can find patterns in data without the need for us to define them.</a:t>
            </a:r>
          </a:p>
        </p:txBody>
      </p:sp>
      <p:pic>
        <p:nvPicPr>
          <p:cNvPr id="5" name="Picture 4" descr="https://keon.io/images/deep-q-learning/atari.png"/>
          <p:cNvPicPr/>
          <p:nvPr/>
        </p:nvPicPr>
        <p:blipFill>
          <a:blip r:embed="rId5">
            <a:extLst>
              <a:ext uri="{28A0092B-C50C-407E-A947-70E740481C1C}">
                <a14:useLocalDpi xmlns:a14="http://schemas.microsoft.com/office/drawing/2010/main" val="0"/>
              </a:ext>
            </a:extLst>
          </a:blip>
          <a:srcRect/>
          <a:stretch>
            <a:fillRect/>
          </a:stretch>
        </p:blipFill>
        <p:spPr bwMode="auto">
          <a:xfrm>
            <a:off x="838200" y="3392002"/>
            <a:ext cx="10515600" cy="3297555"/>
          </a:xfrm>
          <a:prstGeom prst="rect">
            <a:avLst/>
          </a:prstGeom>
          <a:noFill/>
          <a:ln>
            <a:noFill/>
          </a:ln>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290761" y="6189578"/>
            <a:ext cx="487363" cy="487363"/>
          </a:xfrm>
          <a:prstGeom prst="rect">
            <a:avLst/>
          </a:prstGeom>
        </p:spPr>
      </p:pic>
    </p:spTree>
    <p:extLst>
      <p:ext uri="{BB962C8B-B14F-4D97-AF65-F5344CB8AC3E}">
        <p14:creationId xmlns:p14="http://schemas.microsoft.com/office/powerpoint/2010/main" val="24295294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7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Neural Networks (ANNs)</a:t>
            </a:r>
            <a:endParaRPr lang="en-US" dirty="0"/>
          </a:p>
        </p:txBody>
      </p:sp>
      <p:sp>
        <p:nvSpPr>
          <p:cNvPr id="3" name="Content Placeholder 2"/>
          <p:cNvSpPr>
            <a:spLocks noGrp="1"/>
          </p:cNvSpPr>
          <p:nvPr>
            <p:ph idx="1"/>
          </p:nvPr>
        </p:nvSpPr>
        <p:spPr>
          <a:xfrm>
            <a:off x="838200" y="1825624"/>
            <a:ext cx="10696074" cy="5032376"/>
          </a:xfrm>
        </p:spPr>
        <p:txBody>
          <a:bodyPr>
            <a:normAutofit/>
          </a:bodyPr>
          <a:lstStyle/>
          <a:p>
            <a:r>
              <a:rPr lang="en-US" dirty="0"/>
              <a:t>The feedforward neural network is the simplest class of artificial neural networks. Information in the feedforward neural network only moves in the forward </a:t>
            </a:r>
            <a:r>
              <a:rPr lang="en-US" dirty="0" smtClean="0"/>
              <a:t>direction. </a:t>
            </a:r>
            <a:r>
              <a:rPr lang="en-US" dirty="0"/>
              <a:t>Other </a:t>
            </a:r>
            <a:r>
              <a:rPr lang="en-US" dirty="0" smtClean="0"/>
              <a:t>classes </a:t>
            </a:r>
            <a:r>
              <a:rPr lang="en-US" dirty="0"/>
              <a:t>of artificial neural networks </a:t>
            </a:r>
            <a:r>
              <a:rPr lang="en-US" dirty="0" smtClean="0"/>
              <a:t>include the </a:t>
            </a:r>
            <a:r>
              <a:rPr lang="en-US" b="1" dirty="0"/>
              <a:t>recurrent neural network </a:t>
            </a:r>
            <a:r>
              <a:rPr lang="en-US" dirty="0"/>
              <a:t>and </a:t>
            </a:r>
            <a:r>
              <a:rPr lang="en-US" b="1" dirty="0"/>
              <a:t>convolutional neural network.</a:t>
            </a:r>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6911" y="5911683"/>
            <a:ext cx="487363" cy="487363"/>
          </a:xfrm>
          <a:prstGeom prst="rect">
            <a:avLst/>
          </a:prstGeom>
        </p:spPr>
      </p:pic>
    </p:spTree>
    <p:extLst>
      <p:ext uri="{BB962C8B-B14F-4D97-AF65-F5344CB8AC3E}">
        <p14:creationId xmlns:p14="http://schemas.microsoft.com/office/powerpoint/2010/main" val="8739017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9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Neural Networks (ANNs)</a:t>
            </a:r>
            <a:endParaRPr lang="en-US" dirty="0"/>
          </a:p>
        </p:txBody>
      </p:sp>
      <p:sp>
        <p:nvSpPr>
          <p:cNvPr id="3" name="Content Placeholder 2"/>
          <p:cNvSpPr>
            <a:spLocks noGrp="1"/>
          </p:cNvSpPr>
          <p:nvPr>
            <p:ph idx="1"/>
          </p:nvPr>
        </p:nvSpPr>
        <p:spPr>
          <a:xfrm>
            <a:off x="838200" y="1825624"/>
            <a:ext cx="10696074" cy="5032376"/>
          </a:xfrm>
        </p:spPr>
        <p:txBody>
          <a:bodyPr>
            <a:normAutofit/>
          </a:bodyPr>
          <a:lstStyle/>
          <a:p>
            <a:r>
              <a:rPr lang="en-US" b="1" dirty="0"/>
              <a:t>Recurrent Neural Network (RNN)</a:t>
            </a:r>
            <a:r>
              <a:rPr lang="en-US" dirty="0"/>
              <a:t>: Unlike the feedforward neural network, information moves in a cycle in the recurrent neural network. This means that the RNN depends on the output of the previous step, which is analogous of a “memory” that stores previous outputs. RNNs are arguably the most powerful type of neural network and is commonly used in natural language processing tasks.</a:t>
            </a:r>
          </a:p>
        </p:txBody>
      </p:sp>
      <p:pic>
        <p:nvPicPr>
          <p:cNvPr id="4" name="Picture 3" descr="https://leonardoaraujosantos.gitbooks.io/artificial-inteligence/content/image_folder_6/recurrent.jpg"/>
          <p:cNvPicPr/>
          <p:nvPr/>
        </p:nvPicPr>
        <p:blipFill>
          <a:blip r:embed="rId5">
            <a:extLst>
              <a:ext uri="{28A0092B-C50C-407E-A947-70E740481C1C}">
                <a14:useLocalDpi xmlns:a14="http://schemas.microsoft.com/office/drawing/2010/main" val="0"/>
              </a:ext>
            </a:extLst>
          </a:blip>
          <a:srcRect/>
          <a:stretch>
            <a:fillRect/>
          </a:stretch>
        </p:blipFill>
        <p:spPr bwMode="auto">
          <a:xfrm>
            <a:off x="3545840" y="4521551"/>
            <a:ext cx="5100320" cy="2210435"/>
          </a:xfrm>
          <a:prstGeom prst="rect">
            <a:avLst/>
          </a:prstGeom>
          <a:noFill/>
          <a:ln>
            <a:noFill/>
          </a:ln>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10118" y="5975851"/>
            <a:ext cx="487363" cy="487363"/>
          </a:xfrm>
          <a:prstGeom prst="rect">
            <a:avLst/>
          </a:prstGeom>
        </p:spPr>
      </p:pic>
    </p:spTree>
    <p:extLst>
      <p:ext uri="{BB962C8B-B14F-4D97-AF65-F5344CB8AC3E}">
        <p14:creationId xmlns:p14="http://schemas.microsoft.com/office/powerpoint/2010/main" val="12615738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6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Neural Networks (ANNs)</a:t>
            </a:r>
            <a:endParaRPr lang="en-US" dirty="0"/>
          </a:p>
        </p:txBody>
      </p:sp>
      <p:sp>
        <p:nvSpPr>
          <p:cNvPr id="3" name="Content Placeholder 2"/>
          <p:cNvSpPr>
            <a:spLocks noGrp="1"/>
          </p:cNvSpPr>
          <p:nvPr>
            <p:ph idx="1"/>
          </p:nvPr>
        </p:nvSpPr>
        <p:spPr>
          <a:xfrm>
            <a:off x="838200" y="1825624"/>
            <a:ext cx="10696074" cy="5032376"/>
          </a:xfrm>
        </p:spPr>
        <p:txBody>
          <a:bodyPr>
            <a:normAutofit/>
          </a:bodyPr>
          <a:lstStyle/>
          <a:p>
            <a:r>
              <a:rPr lang="en-US" b="1" dirty="0"/>
              <a:t>Convolutional Neural Network (CNN or </a:t>
            </a:r>
            <a:r>
              <a:rPr lang="en-US" b="1" dirty="0" err="1"/>
              <a:t>ConvNet</a:t>
            </a:r>
            <a:r>
              <a:rPr lang="en-US" b="1" dirty="0"/>
              <a:t>)</a:t>
            </a:r>
            <a:r>
              <a:rPr lang="en-US" dirty="0"/>
              <a:t>: CNNs are primarily used for visual imagery and is common in computer vision tasks. CNNs are designed to deal with 2D input structures and consists of three types of layers: the convolutional layer, pooling layer, and fully-connected layer. In 2015, a CNN was able to beat a human in object recognition for the first time.</a:t>
            </a:r>
          </a:p>
        </p:txBody>
      </p:sp>
      <p:pic>
        <p:nvPicPr>
          <p:cNvPr id="5" name="Picture 4" descr="https://ujwlkarn.files.wordpress.com/2016/08/screen-shot-2016-08-07-at-4-59-29-pm.png?w=748"/>
          <p:cNvPicPr/>
          <p:nvPr/>
        </p:nvPicPr>
        <p:blipFill>
          <a:blip r:embed="rId5">
            <a:extLst>
              <a:ext uri="{28A0092B-C50C-407E-A947-70E740481C1C}">
                <a14:useLocalDpi xmlns:a14="http://schemas.microsoft.com/office/drawing/2010/main" val="0"/>
              </a:ext>
            </a:extLst>
          </a:blip>
          <a:srcRect/>
          <a:stretch>
            <a:fillRect/>
          </a:stretch>
        </p:blipFill>
        <p:spPr bwMode="auto">
          <a:xfrm>
            <a:off x="3214437" y="4598537"/>
            <a:ext cx="5943600" cy="1414780"/>
          </a:xfrm>
          <a:prstGeom prst="rect">
            <a:avLst/>
          </a:prstGeom>
          <a:noFill/>
          <a:ln>
            <a:noFill/>
          </a:ln>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10118" y="6146089"/>
            <a:ext cx="487363" cy="487363"/>
          </a:xfrm>
          <a:prstGeom prst="rect">
            <a:avLst/>
          </a:prstGeom>
        </p:spPr>
      </p:pic>
    </p:spTree>
    <p:extLst>
      <p:ext uri="{BB962C8B-B14F-4D97-AF65-F5344CB8AC3E}">
        <p14:creationId xmlns:p14="http://schemas.microsoft.com/office/powerpoint/2010/main" val="32269092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1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Neural Networks (ANNs)</a:t>
            </a:r>
            <a:endParaRPr lang="en-US" dirty="0"/>
          </a:p>
        </p:txBody>
      </p:sp>
      <p:sp>
        <p:nvSpPr>
          <p:cNvPr id="3" name="Content Placeholder 2"/>
          <p:cNvSpPr>
            <a:spLocks noGrp="1"/>
          </p:cNvSpPr>
          <p:nvPr>
            <p:ph idx="1"/>
          </p:nvPr>
        </p:nvSpPr>
        <p:spPr>
          <a:xfrm>
            <a:off x="838200" y="1825624"/>
            <a:ext cx="10696074" cy="5032376"/>
          </a:xfrm>
        </p:spPr>
        <p:txBody>
          <a:bodyPr>
            <a:normAutofit lnSpcReduction="10000"/>
          </a:bodyPr>
          <a:lstStyle/>
          <a:p>
            <a:r>
              <a:rPr lang="en-US" dirty="0"/>
              <a:t>Artificial neural networks that contain more than one hidden layer are considered to be </a:t>
            </a:r>
            <a:r>
              <a:rPr lang="en-US" b="1" dirty="0"/>
              <a:t>deep learning</a:t>
            </a:r>
            <a:r>
              <a:rPr lang="en-US" dirty="0"/>
              <a:t>. Deep learning is part of the learning data representations method of machine learning, which is based on feature detection, and can range anywhere from supervised to unsupervised learning. Because deep learning is so computationally expensive, they have popularized the usage of </a:t>
            </a:r>
            <a:r>
              <a:rPr lang="en-US" b="1" dirty="0"/>
              <a:t>graphics processing units (GPUs)</a:t>
            </a:r>
            <a:r>
              <a:rPr lang="en-US" dirty="0"/>
              <a:t> because of their </a:t>
            </a:r>
            <a:r>
              <a:rPr lang="en-US" b="1" dirty="0"/>
              <a:t>higher memory bandwidth</a:t>
            </a:r>
            <a:r>
              <a:rPr lang="en-US" dirty="0"/>
              <a:t>.</a:t>
            </a:r>
          </a:p>
          <a:p>
            <a:r>
              <a:rPr lang="en-US" b="1" dirty="0"/>
              <a:t>QUESTION: How many layers does deep learning have? A) 1, B) 2, C) 3 D) 4</a:t>
            </a:r>
            <a:endParaRPr lang="en-US" dirty="0"/>
          </a:p>
          <a:p>
            <a:r>
              <a:rPr lang="en-US" b="1" dirty="0"/>
              <a:t>ANSWER: Trick question! Deep learning is considered to be artificial neural networks with more than one hidden layer in addition to the input and output layer. So Deep Learning is considered to be ANNs with more than three layers.</a:t>
            </a:r>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90592" y="6293347"/>
            <a:ext cx="487363" cy="487363"/>
          </a:xfrm>
          <a:prstGeom prst="rect">
            <a:avLst/>
          </a:prstGeom>
        </p:spPr>
      </p:pic>
    </p:spTree>
    <p:extLst>
      <p:ext uri="{BB962C8B-B14F-4D97-AF65-F5344CB8AC3E}">
        <p14:creationId xmlns:p14="http://schemas.microsoft.com/office/powerpoint/2010/main" val="28787576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3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Neural Networks (ANNs)</a:t>
            </a:r>
            <a:endParaRPr lang="en-US" dirty="0"/>
          </a:p>
        </p:txBody>
      </p:sp>
      <p:sp>
        <p:nvSpPr>
          <p:cNvPr id="3" name="Content Placeholder 2"/>
          <p:cNvSpPr>
            <a:spLocks noGrp="1"/>
          </p:cNvSpPr>
          <p:nvPr>
            <p:ph idx="1"/>
          </p:nvPr>
        </p:nvSpPr>
        <p:spPr>
          <a:xfrm>
            <a:off x="838200" y="1825624"/>
            <a:ext cx="10696074" cy="5032376"/>
          </a:xfrm>
        </p:spPr>
        <p:txBody>
          <a:bodyPr>
            <a:normAutofit/>
          </a:bodyPr>
          <a:lstStyle/>
          <a:p>
            <a:r>
              <a:rPr lang="en-US" b="1" dirty="0"/>
              <a:t>QUESTION: Which of the following algorithms is used primarily in computer vision? A) Convolutional Neural Networks, B) Backpropagation, C) Recurrent Neural Networks, D) GPUs</a:t>
            </a:r>
            <a:endParaRPr lang="en-US" dirty="0"/>
          </a:p>
          <a:p>
            <a:r>
              <a:rPr lang="en-US" b="1" dirty="0"/>
              <a:t>ANSWER: A) Convolutional Neural Networks. </a:t>
            </a:r>
            <a:r>
              <a:rPr lang="en-US" b="1" dirty="0" err="1"/>
              <a:t>ConvNets</a:t>
            </a:r>
            <a:r>
              <a:rPr lang="en-US" b="1" dirty="0"/>
              <a:t> are primarily used for visual imagery and is common in computer vision tasks.</a:t>
            </a:r>
            <a:endParaRPr lang="en-US" dirty="0"/>
          </a:p>
          <a:p>
            <a:r>
              <a:rPr lang="en-US" b="1" dirty="0"/>
              <a:t>QUESTION: Why are GPUs faster than CPUs? A) They are more expensive, B) They contain deep learning inspired hardware, C) They consume more power than GPUs do, D) They have a higher memory bandwidth</a:t>
            </a:r>
            <a:endParaRPr lang="en-US" dirty="0"/>
          </a:p>
          <a:p>
            <a:r>
              <a:rPr lang="en-US" b="1" dirty="0"/>
              <a:t>ANSWER: D) They have a higher memory bandwidth. The next section will explain this more in detail.</a:t>
            </a:r>
            <a:endParaRPr lang="en-US" dirty="0"/>
          </a:p>
        </p:txBody>
      </p:sp>
    </p:spTree>
    <p:extLst>
      <p:ext uri="{BB962C8B-B14F-4D97-AF65-F5344CB8AC3E}">
        <p14:creationId xmlns:p14="http://schemas.microsoft.com/office/powerpoint/2010/main" val="1615344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GPUs and </a:t>
            </a:r>
            <a:r>
              <a:rPr lang="en-US" b="1" dirty="0" err="1"/>
              <a:t>Nvidia</a:t>
            </a:r>
            <a:endParaRPr lang="en-US" dirty="0"/>
          </a:p>
        </p:txBody>
      </p:sp>
      <p:sp>
        <p:nvSpPr>
          <p:cNvPr id="3" name="Content Placeholder 2"/>
          <p:cNvSpPr>
            <a:spLocks noGrp="1"/>
          </p:cNvSpPr>
          <p:nvPr>
            <p:ph idx="1"/>
          </p:nvPr>
        </p:nvSpPr>
        <p:spPr>
          <a:xfrm>
            <a:off x="838200" y="1825624"/>
            <a:ext cx="10696074" cy="5032376"/>
          </a:xfrm>
        </p:spPr>
        <p:txBody>
          <a:bodyPr>
            <a:normAutofit/>
          </a:bodyPr>
          <a:lstStyle/>
          <a:p>
            <a:r>
              <a:rPr lang="en-US" dirty="0"/>
              <a:t>Memory bandwidth is the rate at which data can be read from or store into a semiconductor memory by a processor. GPUs have much higher memory bandwidths than CPUs do, making GPUs better at doing matrix multiplication and convolution common in deep learning. GPUs can have up to 750 GB/s memory bandwidth while CPUs can only have up to 50 GB/s.</a:t>
            </a:r>
          </a:p>
          <a:p>
            <a:r>
              <a:rPr lang="en-US" dirty="0"/>
              <a:t>GPUs have higher latency than CPUs do, but this is masked under thread parallelism. Overall, GPUs are MUCH faster at processing large amounts of data than CPUs are. For an analogy, see </a:t>
            </a:r>
            <a:r>
              <a:rPr lang="en-US" u="sng" dirty="0">
                <a:hlinkClick r:id="rId5"/>
              </a:rPr>
              <a:t>here</a:t>
            </a:r>
            <a:r>
              <a:rPr lang="en-US" dirty="0"/>
              <a:t>.</a:t>
            </a:r>
          </a:p>
          <a:p>
            <a:r>
              <a:rPr lang="en-US" dirty="0"/>
              <a:t>At the moment, </a:t>
            </a:r>
            <a:r>
              <a:rPr lang="en-US" b="1" dirty="0" err="1"/>
              <a:t>Nvidia</a:t>
            </a:r>
            <a:r>
              <a:rPr lang="en-US" dirty="0"/>
              <a:t> dominates the market for GPUs with models ranging from its </a:t>
            </a:r>
            <a:r>
              <a:rPr lang="en-US" b="1" dirty="0"/>
              <a:t>Titan X</a:t>
            </a:r>
            <a:r>
              <a:rPr lang="en-US" dirty="0"/>
              <a:t> to its </a:t>
            </a:r>
            <a:r>
              <a:rPr lang="en-US" b="1" dirty="0"/>
              <a:t>Tesla P4</a:t>
            </a:r>
            <a:r>
              <a:rPr lang="en-US" dirty="0"/>
              <a:t>, which are compatible for usage with Dell’s servers.</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3800" y="6147858"/>
            <a:ext cx="487363" cy="487363"/>
          </a:xfrm>
          <a:prstGeom prst="rect">
            <a:avLst/>
          </a:prstGeom>
        </p:spPr>
      </p:pic>
    </p:spTree>
    <p:extLst>
      <p:ext uri="{BB962C8B-B14F-4D97-AF65-F5344CB8AC3E}">
        <p14:creationId xmlns:p14="http://schemas.microsoft.com/office/powerpoint/2010/main" val="37861651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30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GPUs and </a:t>
            </a:r>
            <a:r>
              <a:rPr lang="en-US" b="1" dirty="0" err="1"/>
              <a:t>Nvidia</a:t>
            </a:r>
            <a:endParaRPr lang="en-US" dirty="0"/>
          </a:p>
        </p:txBody>
      </p:sp>
      <p:sp>
        <p:nvSpPr>
          <p:cNvPr id="3" name="Content Placeholder 2"/>
          <p:cNvSpPr>
            <a:spLocks noGrp="1"/>
          </p:cNvSpPr>
          <p:nvPr>
            <p:ph idx="1"/>
          </p:nvPr>
        </p:nvSpPr>
        <p:spPr>
          <a:xfrm>
            <a:off x="838200" y="1825624"/>
            <a:ext cx="10696074" cy="5032376"/>
          </a:xfrm>
        </p:spPr>
        <p:txBody>
          <a:bodyPr>
            <a:normAutofit/>
          </a:bodyPr>
          <a:lstStyle/>
          <a:p>
            <a:r>
              <a:rPr lang="en-US" b="1" dirty="0"/>
              <a:t>QUESTION: True or False, CPUs have a better memory bandwidth than GPUs do.</a:t>
            </a:r>
            <a:endParaRPr lang="en-US" dirty="0"/>
          </a:p>
          <a:p>
            <a:r>
              <a:rPr lang="en-US" b="1" dirty="0"/>
              <a:t>ANWER: False. GPUs are able to better run machine learning tasks because it has a higher memory bandwidth.</a:t>
            </a:r>
            <a:endParaRPr lang="en-US" dirty="0"/>
          </a:p>
        </p:txBody>
      </p:sp>
      <p:pic>
        <p:nvPicPr>
          <p:cNvPr id="4" name="Picture 3" descr="https://www.mathworks.com/content/mathworks/www/en/products/connections/product_detail/product_57594/_jcr_content/descriptionImageParsys/image.img.png/1469940857491.png"/>
          <p:cNvPicPr/>
          <p:nvPr/>
        </p:nvPicPr>
        <p:blipFill>
          <a:blip r:embed="rId3">
            <a:extLst>
              <a:ext uri="{28A0092B-C50C-407E-A947-70E740481C1C}">
                <a14:useLocalDpi xmlns:a14="http://schemas.microsoft.com/office/drawing/2010/main" val="0"/>
              </a:ext>
            </a:extLst>
          </a:blip>
          <a:srcRect/>
          <a:stretch>
            <a:fillRect/>
          </a:stretch>
        </p:blipFill>
        <p:spPr bwMode="auto">
          <a:xfrm>
            <a:off x="4141203" y="3952707"/>
            <a:ext cx="3492500" cy="2578100"/>
          </a:xfrm>
          <a:prstGeom prst="rect">
            <a:avLst/>
          </a:prstGeom>
          <a:noFill/>
          <a:ln>
            <a:noFill/>
          </a:ln>
        </p:spPr>
      </p:pic>
    </p:spTree>
    <p:extLst>
      <p:ext uri="{BB962C8B-B14F-4D97-AF65-F5344CB8AC3E}">
        <p14:creationId xmlns:p14="http://schemas.microsoft.com/office/powerpoint/2010/main" val="1013962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Important People in Machine Learning Development</a:t>
            </a:r>
            <a:endParaRPr lang="en-US" dirty="0"/>
          </a:p>
        </p:txBody>
      </p:sp>
      <p:sp>
        <p:nvSpPr>
          <p:cNvPr id="3" name="Content Placeholder 2"/>
          <p:cNvSpPr>
            <a:spLocks noGrp="1"/>
          </p:cNvSpPr>
          <p:nvPr>
            <p:ph idx="1"/>
          </p:nvPr>
        </p:nvSpPr>
        <p:spPr>
          <a:xfrm>
            <a:off x="838200" y="1825624"/>
            <a:ext cx="10696074" cy="5032376"/>
          </a:xfrm>
        </p:spPr>
        <p:txBody>
          <a:bodyPr>
            <a:normAutofit fontScale="85000" lnSpcReduction="20000"/>
          </a:bodyPr>
          <a:lstStyle/>
          <a:p>
            <a:r>
              <a:rPr lang="en-US" dirty="0"/>
              <a:t>Geoffrey Hinton, professor at the University of Toronto and Engineering Fellow at Google managing the Brain Team Toronto. Hinton is the most important figure in deep learning. He demonstrated backpropagation for deep neural nets, co-invented Boltzmann machines (a type of recurrent neural network), and more.</a:t>
            </a:r>
          </a:p>
          <a:p>
            <a:r>
              <a:rPr lang="en-US" dirty="0"/>
              <a:t>Yann </a:t>
            </a:r>
            <a:r>
              <a:rPr lang="en-US" dirty="0" err="1"/>
              <a:t>LeCun</a:t>
            </a:r>
            <a:r>
              <a:rPr lang="en-US" dirty="0"/>
              <a:t>, Director of AI Research at Facebook and professor at NYU’s Courant Institute of Mathematical Sciences. </a:t>
            </a:r>
            <a:r>
              <a:rPr lang="en-US" dirty="0" err="1"/>
              <a:t>LeCun</a:t>
            </a:r>
            <a:r>
              <a:rPr lang="en-US" dirty="0"/>
              <a:t> is known for his work using convolutional neural networks for computer vision and is known as the founding father of CNNs.</a:t>
            </a:r>
          </a:p>
          <a:p>
            <a:r>
              <a:rPr lang="en-US" dirty="0"/>
              <a:t>Andrew Ng, former chief scientist at Baidu, adjunct professor at Stanford University, and co-founder of Coursera. Ng is known for his popular Machine Learning course on </a:t>
            </a:r>
            <a:r>
              <a:rPr lang="en-US" dirty="0" err="1"/>
              <a:t>coursera</a:t>
            </a:r>
            <a:r>
              <a:rPr lang="en-US" dirty="0"/>
              <a:t> and for popularizing machine learning concepts with the general public.</a:t>
            </a:r>
          </a:p>
          <a:p>
            <a:r>
              <a:rPr lang="en-US" dirty="0"/>
              <a:t>Peter </a:t>
            </a:r>
            <a:r>
              <a:rPr lang="en-US" dirty="0" err="1"/>
              <a:t>Norvig</a:t>
            </a:r>
            <a:r>
              <a:rPr lang="en-US" dirty="0"/>
              <a:t>, Director of Research at Google. </a:t>
            </a:r>
            <a:r>
              <a:rPr lang="en-US" dirty="0" err="1"/>
              <a:t>Norvig</a:t>
            </a:r>
            <a:r>
              <a:rPr lang="en-US" dirty="0"/>
              <a:t> is known for being the c-author of the leading textbook </a:t>
            </a:r>
            <a:r>
              <a:rPr lang="en-US" i="1" dirty="0"/>
              <a:t>Artificial Intelligence: A Modern Approach</a:t>
            </a:r>
            <a:endParaRPr lang="en-US" dirty="0"/>
          </a:p>
          <a:p>
            <a:r>
              <a:rPr lang="en-US" dirty="0"/>
              <a:t>Michael I. Jordan is a professor at the University of California, Berkeley, and is known for popularizing Bayesian networks and for his research in the intersection of Machine Learning and statistics.</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90592" y="6215591"/>
            <a:ext cx="487363" cy="487363"/>
          </a:xfrm>
          <a:prstGeom prst="rect">
            <a:avLst/>
          </a:prstGeom>
        </p:spPr>
      </p:pic>
    </p:spTree>
    <p:extLst>
      <p:ext uri="{BB962C8B-B14F-4D97-AF65-F5344CB8AC3E}">
        <p14:creationId xmlns:p14="http://schemas.microsoft.com/office/powerpoint/2010/main" val="503542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6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Important People in Machine Learning Development</a:t>
            </a:r>
            <a:endParaRPr lang="en-US" dirty="0"/>
          </a:p>
        </p:txBody>
      </p:sp>
      <p:sp>
        <p:nvSpPr>
          <p:cNvPr id="3" name="Content Placeholder 2"/>
          <p:cNvSpPr>
            <a:spLocks noGrp="1"/>
          </p:cNvSpPr>
          <p:nvPr>
            <p:ph idx="1"/>
          </p:nvPr>
        </p:nvSpPr>
        <p:spPr>
          <a:xfrm>
            <a:off x="838200" y="1825624"/>
            <a:ext cx="10696074" cy="5032376"/>
          </a:xfrm>
        </p:spPr>
        <p:txBody>
          <a:bodyPr>
            <a:normAutofit/>
          </a:bodyPr>
          <a:lstStyle/>
          <a:p>
            <a:r>
              <a:rPr lang="en-US" b="1" dirty="0"/>
              <a:t>QUESTION: Who is known as the father of deep learning? A) Yan </a:t>
            </a:r>
            <a:r>
              <a:rPr lang="en-US" b="1" dirty="0" err="1"/>
              <a:t>LeCun</a:t>
            </a:r>
            <a:r>
              <a:rPr lang="en-US" b="1" dirty="0"/>
              <a:t>, B) Peter </a:t>
            </a:r>
            <a:r>
              <a:rPr lang="en-US" b="1" dirty="0" err="1"/>
              <a:t>Norvig</a:t>
            </a:r>
            <a:r>
              <a:rPr lang="en-US" b="1" dirty="0"/>
              <a:t>, C) Michael Jordan, D) Geoffrey Hinton</a:t>
            </a:r>
            <a:endParaRPr lang="en-US" dirty="0"/>
          </a:p>
          <a:p>
            <a:r>
              <a:rPr lang="en-US" b="1" dirty="0"/>
              <a:t>ANSWER: D) Geoffrey Hinton. Hinton is well-known as the father of deep learning.</a:t>
            </a:r>
            <a:endParaRPr lang="en-US" dirty="0"/>
          </a:p>
        </p:txBody>
      </p:sp>
    </p:spTree>
    <p:extLst>
      <p:ext uri="{BB962C8B-B14F-4D97-AF65-F5344CB8AC3E}">
        <p14:creationId xmlns:p14="http://schemas.microsoft.com/office/powerpoint/2010/main" val="3478943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ImageNet Project and Challenge</a:t>
            </a:r>
            <a:endParaRPr lang="en-US" dirty="0"/>
          </a:p>
        </p:txBody>
      </p:sp>
      <p:sp>
        <p:nvSpPr>
          <p:cNvPr id="3" name="Content Placeholder 2"/>
          <p:cNvSpPr>
            <a:spLocks noGrp="1"/>
          </p:cNvSpPr>
          <p:nvPr>
            <p:ph idx="1"/>
          </p:nvPr>
        </p:nvSpPr>
        <p:spPr>
          <a:xfrm>
            <a:off x="838200" y="1825624"/>
            <a:ext cx="10696074" cy="5032376"/>
          </a:xfrm>
        </p:spPr>
        <p:txBody>
          <a:bodyPr>
            <a:normAutofit/>
          </a:bodyPr>
          <a:lstStyle/>
          <a:p>
            <a:r>
              <a:rPr lang="en-US" sz="2200" dirty="0"/>
              <a:t>The ImageNet project is a database of annotated images used for research in visual object recognition developed by Stanford professor </a:t>
            </a:r>
            <a:r>
              <a:rPr lang="en-US" sz="2200" dirty="0" err="1"/>
              <a:t>Fei-Fei</a:t>
            </a:r>
            <a:r>
              <a:rPr lang="en-US" sz="2200" dirty="0"/>
              <a:t> Li. Every year since 2010, ImageNet has ran the ImageNet Large Scale Visual Recognition Challenge (ILSVRC) for contenders to develop algorithms that most accurately do image recognition on the ImageNet dataset. The most revolutionary winners of the ImageNet challenge include </a:t>
            </a:r>
            <a:r>
              <a:rPr lang="en-US" sz="2200" dirty="0" err="1"/>
              <a:t>AlexNet</a:t>
            </a:r>
            <a:r>
              <a:rPr lang="en-US" sz="2200" dirty="0"/>
              <a:t> (2012) and </a:t>
            </a:r>
            <a:r>
              <a:rPr lang="en-US" sz="2200" dirty="0" err="1"/>
              <a:t>GoogLeNet</a:t>
            </a:r>
            <a:r>
              <a:rPr lang="en-US" sz="2200" dirty="0"/>
              <a:t> (2014).</a:t>
            </a:r>
          </a:p>
        </p:txBody>
      </p:sp>
      <p:pic>
        <p:nvPicPr>
          <p:cNvPr id="4" name="Picture 3" descr="https://image.slidesharecdn.com/dlcvd2l4imagenet-160802094728/95/deep-learning-for-computer-vision-imagenet-challenge-upc-2016-4-638.jpg?cb=1470131387"/>
          <p:cNvPicPr/>
          <p:nvPr/>
        </p:nvPicPr>
        <p:blipFill>
          <a:blip r:embed="rId5">
            <a:extLst>
              <a:ext uri="{28A0092B-C50C-407E-A947-70E740481C1C}">
                <a14:useLocalDpi xmlns:a14="http://schemas.microsoft.com/office/drawing/2010/main" val="0"/>
              </a:ext>
            </a:extLst>
          </a:blip>
          <a:srcRect/>
          <a:stretch>
            <a:fillRect/>
          </a:stretch>
        </p:blipFill>
        <p:spPr bwMode="auto">
          <a:xfrm>
            <a:off x="3720432" y="3767604"/>
            <a:ext cx="5232400" cy="2948305"/>
          </a:xfrm>
          <a:prstGeom prst="rect">
            <a:avLst/>
          </a:prstGeom>
          <a:noFill/>
          <a:ln>
            <a:noFill/>
          </a:ln>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10118" y="6012392"/>
            <a:ext cx="487363" cy="487363"/>
          </a:xfrm>
          <a:prstGeom prst="rect">
            <a:avLst/>
          </a:prstGeom>
        </p:spPr>
      </p:pic>
    </p:spTree>
    <p:extLst>
      <p:ext uri="{BB962C8B-B14F-4D97-AF65-F5344CB8AC3E}">
        <p14:creationId xmlns:p14="http://schemas.microsoft.com/office/powerpoint/2010/main" val="179699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41"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Where </a:t>
            </a:r>
            <a:r>
              <a:rPr lang="en-US" b="1" dirty="0"/>
              <a:t>have you seen Machine Learning?</a:t>
            </a:r>
            <a:endParaRPr lang="en-US" dirty="0"/>
          </a:p>
        </p:txBody>
      </p:sp>
      <p:sp>
        <p:nvSpPr>
          <p:cNvPr id="3" name="Content Placeholder 2"/>
          <p:cNvSpPr>
            <a:spLocks noGrp="1"/>
          </p:cNvSpPr>
          <p:nvPr>
            <p:ph idx="1"/>
          </p:nvPr>
        </p:nvSpPr>
        <p:spPr/>
        <p:txBody>
          <a:bodyPr>
            <a:normAutofit fontScale="92500" lnSpcReduction="20000"/>
          </a:bodyPr>
          <a:lstStyle/>
          <a:p>
            <a:r>
              <a:rPr lang="en-US" dirty="0"/>
              <a:t>Recommender problems: Amazon or Netflix analyzing your activity and comparing it to other users with similar activity to make recommendations.</a:t>
            </a:r>
          </a:p>
          <a:p>
            <a:r>
              <a:rPr lang="en-US" dirty="0"/>
              <a:t>Game Playing: Using deep neural networks and tree search, </a:t>
            </a:r>
            <a:r>
              <a:rPr lang="en-US" dirty="0" err="1"/>
              <a:t>AlphaGo</a:t>
            </a:r>
            <a:r>
              <a:rPr lang="en-US" dirty="0"/>
              <a:t> is a Machine Learning powered computer program that beat the world’s No.1 ranked player </a:t>
            </a:r>
            <a:r>
              <a:rPr lang="en-US" dirty="0" err="1"/>
              <a:t>Ke</a:t>
            </a:r>
            <a:r>
              <a:rPr lang="en-US" dirty="0"/>
              <a:t> </a:t>
            </a:r>
            <a:r>
              <a:rPr lang="en-US" dirty="0" err="1"/>
              <a:t>Jie</a:t>
            </a:r>
            <a:r>
              <a:rPr lang="en-US" dirty="0"/>
              <a:t>.</a:t>
            </a:r>
          </a:p>
          <a:p>
            <a:r>
              <a:rPr lang="en-US" dirty="0"/>
              <a:t>Self-Driving Cars: Google, Apple, and Tesla, among most other car manufacturers, are developing autonomous vehicles that are trained using computer vision.</a:t>
            </a:r>
          </a:p>
          <a:p>
            <a:r>
              <a:rPr lang="en-US" dirty="0"/>
              <a:t>Computer-aided detection (</a:t>
            </a:r>
            <a:r>
              <a:rPr lang="en-US" dirty="0" err="1"/>
              <a:t>CADe</a:t>
            </a:r>
            <a:r>
              <a:rPr lang="en-US" dirty="0"/>
              <a:t>) and diagnosis (CAD): Support vector machines (SVMs), linear discriminant analysis, and deep neural networks, among other algorithms, are being used in medical imaging to diagnosis</a:t>
            </a:r>
            <a:r>
              <a:rPr lang="en-US" dirty="0" smtClean="0"/>
              <a:t>.</a:t>
            </a:r>
          </a:p>
          <a:p>
            <a:r>
              <a:rPr lang="en-US" b="1" dirty="0"/>
              <a:t>QUESTION: Can you think of Machine Learning in your life? (Type response)</a:t>
            </a:r>
            <a:endParaRPr lang="en-US" dirty="0"/>
          </a:p>
          <a:p>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754784" y="5933281"/>
            <a:ext cx="487363" cy="487363"/>
          </a:xfrm>
          <a:prstGeom prst="rect">
            <a:avLst/>
          </a:prstGeom>
        </p:spPr>
      </p:pic>
    </p:spTree>
    <p:extLst>
      <p:ext uri="{BB962C8B-B14F-4D97-AF65-F5344CB8AC3E}">
        <p14:creationId xmlns:p14="http://schemas.microsoft.com/office/powerpoint/2010/main" val="29978282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6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For More Resources</a:t>
            </a:r>
            <a:endParaRPr lang="en-US" dirty="0"/>
          </a:p>
        </p:txBody>
      </p:sp>
      <p:sp>
        <p:nvSpPr>
          <p:cNvPr id="24" name="Content Placeholder 23"/>
          <p:cNvSpPr>
            <a:spLocks noGrp="1"/>
          </p:cNvSpPr>
          <p:nvPr>
            <p:ph idx="1"/>
          </p:nvPr>
        </p:nvSpPr>
        <p:spPr/>
        <p:txBody>
          <a:bodyPr>
            <a:normAutofit fontScale="92500"/>
          </a:bodyPr>
          <a:lstStyle/>
          <a:p>
            <a:r>
              <a:rPr lang="en-US" dirty="0"/>
              <a:t>Follow Andrew Ng’s popular Machine Learning course on Coursera </a:t>
            </a:r>
            <a:r>
              <a:rPr lang="en-US" u="sng" dirty="0">
                <a:hlinkClick r:id="rId5"/>
              </a:rPr>
              <a:t>here</a:t>
            </a:r>
            <a:r>
              <a:rPr lang="en-US" dirty="0"/>
              <a:t>.	</a:t>
            </a:r>
          </a:p>
          <a:p>
            <a:r>
              <a:rPr lang="en-US" dirty="0"/>
              <a:t>Follow Geoffrey Hinton’s Machine Learning course on Coursera </a:t>
            </a:r>
            <a:r>
              <a:rPr lang="en-US" u="sng" dirty="0">
                <a:hlinkClick r:id="rId6"/>
              </a:rPr>
              <a:t>here</a:t>
            </a:r>
            <a:r>
              <a:rPr lang="en-US" dirty="0"/>
              <a:t>.</a:t>
            </a:r>
          </a:p>
          <a:p>
            <a:r>
              <a:rPr lang="en-US" dirty="0"/>
              <a:t>Synopsis of some Machine Learning papers </a:t>
            </a:r>
            <a:r>
              <a:rPr lang="en-US" u="sng" dirty="0">
                <a:hlinkClick r:id="rId7"/>
              </a:rPr>
              <a:t>here</a:t>
            </a:r>
            <a:r>
              <a:rPr lang="en-US" dirty="0"/>
              <a:t>.</a:t>
            </a:r>
          </a:p>
          <a:p>
            <a:r>
              <a:rPr lang="en-US" dirty="0"/>
              <a:t>Popular YouTuber </a:t>
            </a:r>
            <a:r>
              <a:rPr lang="en-US" dirty="0" err="1"/>
              <a:t>Siraj</a:t>
            </a:r>
            <a:r>
              <a:rPr lang="en-US" dirty="0"/>
              <a:t> </a:t>
            </a:r>
            <a:r>
              <a:rPr lang="en-US" dirty="0" err="1"/>
              <a:t>Raval</a:t>
            </a:r>
            <a:r>
              <a:rPr lang="en-US" dirty="0"/>
              <a:t> explains Machine Learning concepts </a:t>
            </a:r>
            <a:r>
              <a:rPr lang="en-US" u="sng" dirty="0">
                <a:hlinkClick r:id="rId8"/>
              </a:rPr>
              <a:t>here</a:t>
            </a:r>
            <a:r>
              <a:rPr lang="en-US" dirty="0"/>
              <a:t>.</a:t>
            </a:r>
          </a:p>
          <a:p>
            <a:r>
              <a:rPr lang="en-US" dirty="0"/>
              <a:t>Recently appointed Director of AI at Tesla Andrej </a:t>
            </a:r>
            <a:r>
              <a:rPr lang="en-US" dirty="0" err="1"/>
              <a:t>Karpathy’s</a:t>
            </a:r>
            <a:r>
              <a:rPr lang="en-US" dirty="0"/>
              <a:t> blog </a:t>
            </a:r>
            <a:r>
              <a:rPr lang="en-US" u="sng" dirty="0">
                <a:hlinkClick r:id="rId9"/>
              </a:rPr>
              <a:t>here</a:t>
            </a:r>
            <a:r>
              <a:rPr lang="en-US" dirty="0"/>
              <a:t>.</a:t>
            </a:r>
          </a:p>
          <a:p>
            <a:r>
              <a:rPr lang="en-US" dirty="0"/>
              <a:t>Deep Learning by Ian </a:t>
            </a:r>
            <a:r>
              <a:rPr lang="en-US" dirty="0" err="1"/>
              <a:t>Goodfellow</a:t>
            </a:r>
            <a:r>
              <a:rPr lang="en-US" dirty="0"/>
              <a:t>, </a:t>
            </a:r>
            <a:r>
              <a:rPr lang="en-US" dirty="0" err="1"/>
              <a:t>Yoshua</a:t>
            </a:r>
            <a:r>
              <a:rPr lang="en-US" dirty="0"/>
              <a:t> </a:t>
            </a:r>
            <a:r>
              <a:rPr lang="en-US" dirty="0" err="1"/>
              <a:t>Bengio</a:t>
            </a:r>
            <a:r>
              <a:rPr lang="en-US" dirty="0"/>
              <a:t>, and Aaron </a:t>
            </a:r>
            <a:r>
              <a:rPr lang="en-US" dirty="0" err="1"/>
              <a:t>Courville</a:t>
            </a:r>
            <a:r>
              <a:rPr lang="en-US" dirty="0"/>
              <a:t>, the most updated and popular deep learning textbook </a:t>
            </a:r>
            <a:r>
              <a:rPr lang="en-US" u="sng" dirty="0">
                <a:hlinkClick r:id="rId10"/>
              </a:rPr>
              <a:t>here</a:t>
            </a:r>
            <a:r>
              <a:rPr lang="en-US" dirty="0"/>
              <a:t>.</a:t>
            </a:r>
          </a:p>
          <a:p>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110118" y="6068218"/>
            <a:ext cx="487363" cy="487363"/>
          </a:xfrm>
          <a:prstGeom prst="rect">
            <a:avLst/>
          </a:prstGeom>
        </p:spPr>
      </p:pic>
    </p:spTree>
    <p:extLst>
      <p:ext uri="{BB962C8B-B14F-4D97-AF65-F5344CB8AC3E}">
        <p14:creationId xmlns:p14="http://schemas.microsoft.com/office/powerpoint/2010/main" val="24515903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3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Conferences to attend:</a:t>
            </a:r>
            <a:endParaRPr lang="en-US" dirty="0"/>
          </a:p>
        </p:txBody>
      </p:sp>
      <p:sp>
        <p:nvSpPr>
          <p:cNvPr id="24" name="Content Placeholder 23"/>
          <p:cNvSpPr>
            <a:spLocks noGrp="1"/>
          </p:cNvSpPr>
          <p:nvPr>
            <p:ph idx="1"/>
          </p:nvPr>
        </p:nvSpPr>
        <p:spPr/>
        <p:txBody>
          <a:bodyPr>
            <a:normAutofit lnSpcReduction="10000"/>
          </a:bodyPr>
          <a:lstStyle/>
          <a:p>
            <a:r>
              <a:rPr lang="en-US" b="1" dirty="0"/>
              <a:t>Academic:</a:t>
            </a:r>
            <a:endParaRPr lang="en-US" dirty="0"/>
          </a:p>
          <a:p>
            <a:r>
              <a:rPr lang="en-US" dirty="0">
                <a:hlinkClick r:id="rId3"/>
              </a:rPr>
              <a:t>NIPS</a:t>
            </a:r>
            <a:r>
              <a:rPr lang="en-US" dirty="0"/>
              <a:t> (Neural Information Processing Systems)</a:t>
            </a:r>
          </a:p>
          <a:p>
            <a:r>
              <a:rPr lang="en-US" dirty="0">
                <a:hlinkClick r:id="rId4"/>
              </a:rPr>
              <a:t>ICML</a:t>
            </a:r>
            <a:r>
              <a:rPr lang="en-US" dirty="0"/>
              <a:t> (International Conference on Machine Learning)</a:t>
            </a:r>
          </a:p>
          <a:p>
            <a:r>
              <a:rPr lang="en-US" dirty="0">
                <a:hlinkClick r:id="rId5"/>
              </a:rPr>
              <a:t>KDD</a:t>
            </a:r>
            <a:r>
              <a:rPr lang="en-US" dirty="0"/>
              <a:t> (Knowledge Discovery and Data Mining)</a:t>
            </a:r>
          </a:p>
          <a:p>
            <a:r>
              <a:rPr lang="en-US" dirty="0">
                <a:hlinkClick r:id="rId6"/>
              </a:rPr>
              <a:t>ICLR</a:t>
            </a:r>
            <a:r>
              <a:rPr lang="en-US" dirty="0"/>
              <a:t> (International Conference on Learning Representations)</a:t>
            </a:r>
          </a:p>
          <a:p>
            <a:r>
              <a:rPr lang="en-US" dirty="0">
                <a:hlinkClick r:id="rId7"/>
              </a:rPr>
              <a:t>ACL</a:t>
            </a:r>
            <a:r>
              <a:rPr lang="en-US" dirty="0"/>
              <a:t> (Association for Computational Linguistics)</a:t>
            </a:r>
          </a:p>
          <a:p>
            <a:r>
              <a:rPr lang="en-US" dirty="0">
                <a:hlinkClick r:id="rId8"/>
              </a:rPr>
              <a:t>EMNLP</a:t>
            </a:r>
            <a:r>
              <a:rPr lang="en-US" dirty="0"/>
              <a:t> (Empirical Methods in Natural Language Processing)</a:t>
            </a:r>
          </a:p>
          <a:p>
            <a:r>
              <a:rPr lang="en-US" dirty="0">
                <a:hlinkClick r:id="rId9"/>
              </a:rPr>
              <a:t>CVPR</a:t>
            </a:r>
            <a:r>
              <a:rPr lang="en-US" dirty="0"/>
              <a:t> (Computer Vision and Pattern Recognition)</a:t>
            </a:r>
          </a:p>
          <a:p>
            <a:r>
              <a:rPr lang="en-US" dirty="0">
                <a:hlinkClick r:id="rId10"/>
              </a:rPr>
              <a:t>ICCF</a:t>
            </a:r>
            <a:r>
              <a:rPr lang="en-US" dirty="0"/>
              <a:t> (International Conference on Computer Vision)</a:t>
            </a:r>
          </a:p>
        </p:txBody>
      </p:sp>
    </p:spTree>
    <p:extLst>
      <p:ext uri="{BB962C8B-B14F-4D97-AF65-F5344CB8AC3E}">
        <p14:creationId xmlns:p14="http://schemas.microsoft.com/office/powerpoint/2010/main" val="365390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Conferences to attend:</a:t>
            </a:r>
            <a:endParaRPr lang="en-US" dirty="0"/>
          </a:p>
        </p:txBody>
      </p:sp>
      <p:sp>
        <p:nvSpPr>
          <p:cNvPr id="24" name="Content Placeholder 23"/>
          <p:cNvSpPr>
            <a:spLocks noGrp="1"/>
          </p:cNvSpPr>
          <p:nvPr>
            <p:ph idx="1"/>
          </p:nvPr>
        </p:nvSpPr>
        <p:spPr/>
        <p:txBody>
          <a:bodyPr>
            <a:normAutofit/>
          </a:bodyPr>
          <a:lstStyle/>
          <a:p>
            <a:r>
              <a:rPr lang="en-US" b="1" dirty="0"/>
              <a:t>Professional:</a:t>
            </a:r>
            <a:endParaRPr lang="en-US" dirty="0"/>
          </a:p>
          <a:p>
            <a:r>
              <a:rPr lang="en-US" dirty="0">
                <a:hlinkClick r:id="rId3"/>
              </a:rPr>
              <a:t>O’Reilly Artificial Intelligence Conference</a:t>
            </a:r>
            <a:endParaRPr lang="en-US" dirty="0"/>
          </a:p>
          <a:p>
            <a:r>
              <a:rPr lang="en-US" dirty="0">
                <a:hlinkClick r:id="rId4"/>
              </a:rPr>
              <a:t>Machine Learning Conference</a:t>
            </a:r>
            <a:r>
              <a:rPr lang="en-US" dirty="0"/>
              <a:t> (</a:t>
            </a:r>
            <a:r>
              <a:rPr lang="en-US" dirty="0" err="1"/>
              <a:t>MLConf</a:t>
            </a:r>
            <a:r>
              <a:rPr lang="en-US" dirty="0"/>
              <a:t>)</a:t>
            </a:r>
          </a:p>
          <a:p>
            <a:r>
              <a:rPr lang="en-US" dirty="0">
                <a:hlinkClick r:id="rId5"/>
              </a:rPr>
              <a:t>AI Expo</a:t>
            </a:r>
            <a:r>
              <a:rPr lang="en-US" dirty="0"/>
              <a:t> (North America, Europe, World)</a:t>
            </a:r>
          </a:p>
          <a:p>
            <a:r>
              <a:rPr lang="en-US" dirty="0">
                <a:hlinkClick r:id="rId6"/>
              </a:rPr>
              <a:t>AI Summit</a:t>
            </a:r>
            <a:endParaRPr lang="en-US" dirty="0"/>
          </a:p>
          <a:p>
            <a:r>
              <a:rPr lang="en-US" dirty="0">
                <a:hlinkClick r:id="rId7"/>
              </a:rPr>
              <a:t>AI Conference</a:t>
            </a:r>
            <a:endParaRPr lang="en-US" dirty="0"/>
          </a:p>
        </p:txBody>
      </p:sp>
    </p:spTree>
    <p:extLst>
      <p:ext uri="{BB962C8B-B14F-4D97-AF65-F5344CB8AC3E}">
        <p14:creationId xmlns:p14="http://schemas.microsoft.com/office/powerpoint/2010/main" val="3841200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Stages of Machine Learning Implementation:</a:t>
            </a:r>
            <a:endParaRPr lang="en-US" dirty="0"/>
          </a:p>
        </p:txBody>
      </p:sp>
      <p:sp>
        <p:nvSpPr>
          <p:cNvPr id="3" name="Content Placeholder 2"/>
          <p:cNvSpPr>
            <a:spLocks noGrp="1"/>
          </p:cNvSpPr>
          <p:nvPr>
            <p:ph idx="1"/>
          </p:nvPr>
        </p:nvSpPr>
        <p:spPr/>
        <p:txBody>
          <a:bodyPr>
            <a:normAutofit fontScale="62500" lnSpcReduction="20000"/>
          </a:bodyPr>
          <a:lstStyle/>
          <a:p>
            <a:pPr lvl="0"/>
            <a:r>
              <a:rPr lang="en-US" dirty="0" smtClean="0"/>
              <a:t>1) Determining </a:t>
            </a:r>
            <a:r>
              <a:rPr lang="en-US" dirty="0"/>
              <a:t>objectives and metric: what is the purpose of this model? How will the quality of the model be assessed?</a:t>
            </a:r>
          </a:p>
          <a:p>
            <a:pPr lvl="0"/>
            <a:r>
              <a:rPr lang="en-US" dirty="0" smtClean="0"/>
              <a:t>2) Preparing </a:t>
            </a:r>
            <a:r>
              <a:rPr lang="en-US" dirty="0"/>
              <a:t>the dataset:</a:t>
            </a:r>
          </a:p>
          <a:p>
            <a:pPr lvl="1"/>
            <a:r>
              <a:rPr lang="en-US" dirty="0"/>
              <a:t>Select the data relevant to the question or problem and evaluate the quality of the dataset.</a:t>
            </a:r>
          </a:p>
          <a:p>
            <a:pPr lvl="1"/>
            <a:r>
              <a:rPr lang="en-US" dirty="0"/>
              <a:t>Preprocess the data, which includes formatting, cleaning data to fill in missing values, or taking a smaller sample of the data.</a:t>
            </a:r>
          </a:p>
          <a:p>
            <a:pPr lvl="1"/>
            <a:r>
              <a:rPr lang="en-US" dirty="0"/>
              <a:t>Transform data using knowledge of the algorithm you are working with and problem domain. This includes scaling data, splitting data, or aggregating data.</a:t>
            </a:r>
          </a:p>
          <a:p>
            <a:pPr lvl="0"/>
            <a:r>
              <a:rPr lang="en-US" dirty="0" smtClean="0"/>
              <a:t>3) Model </a:t>
            </a:r>
            <a:r>
              <a:rPr lang="en-US" dirty="0"/>
              <a:t>training: Select a machine learning algorithm to apply to the data, with will learn patterns and output a model that matches these relationships.</a:t>
            </a:r>
          </a:p>
          <a:p>
            <a:pPr lvl="0"/>
            <a:r>
              <a:rPr lang="en-US" dirty="0" smtClean="0"/>
              <a:t>4) Integration </a:t>
            </a:r>
            <a:r>
              <a:rPr lang="en-US" dirty="0"/>
              <a:t>and testing: Evaluate the quality of the model on test data, and continue monitoring the quality of the model on new testing data</a:t>
            </a:r>
            <a:r>
              <a:rPr lang="en-US" dirty="0" smtClean="0"/>
              <a:t>.</a:t>
            </a:r>
          </a:p>
          <a:p>
            <a:r>
              <a:rPr lang="en-US" b="1" dirty="0"/>
              <a:t>QUESTION: What is of the following is NOT considered steps to preprocess data? A) Taking a smaller sample of the data, B) Formatting the data, C) Making up </a:t>
            </a:r>
            <a:r>
              <a:rPr lang="en-US" b="1" dirty="0" smtClean="0"/>
              <a:t>data </a:t>
            </a:r>
            <a:r>
              <a:rPr lang="en-US" b="1" dirty="0"/>
              <a:t>for a larger sample size, or D) Cleaning data to fill in missing values.</a:t>
            </a:r>
            <a:endParaRPr lang="en-US" dirty="0"/>
          </a:p>
          <a:p>
            <a:r>
              <a:rPr lang="en-US" b="1" dirty="0"/>
              <a:t>ANSWER: C) Making up </a:t>
            </a:r>
            <a:r>
              <a:rPr lang="en-US" b="1" dirty="0" smtClean="0"/>
              <a:t>data </a:t>
            </a:r>
            <a:r>
              <a:rPr lang="en-US" b="1" dirty="0"/>
              <a:t>for a larger sample size. From the excerpt: “Preprocess the data, which includes formatting, cleaning data to fill in missing values, or taking a smaller sample of the data</a:t>
            </a:r>
            <a:r>
              <a:rPr lang="en-US" b="1" dirty="0" smtClean="0"/>
              <a:t>.”</a:t>
            </a:r>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95477" y="6068218"/>
            <a:ext cx="487363" cy="487363"/>
          </a:xfrm>
          <a:prstGeom prst="rect">
            <a:avLst/>
          </a:prstGeom>
        </p:spPr>
      </p:pic>
    </p:spTree>
    <p:extLst>
      <p:ext uri="{BB962C8B-B14F-4D97-AF65-F5344CB8AC3E}">
        <p14:creationId xmlns:p14="http://schemas.microsoft.com/office/powerpoint/2010/main" val="34359298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7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Key Terms</a:t>
            </a:r>
            <a:endParaRPr lang="en-US" dirty="0"/>
          </a:p>
        </p:txBody>
      </p:sp>
      <p:sp>
        <p:nvSpPr>
          <p:cNvPr id="3" name="Content Placeholder 2"/>
          <p:cNvSpPr>
            <a:spLocks noGrp="1"/>
          </p:cNvSpPr>
          <p:nvPr>
            <p:ph idx="1"/>
          </p:nvPr>
        </p:nvSpPr>
        <p:spPr/>
        <p:txBody>
          <a:bodyPr>
            <a:normAutofit fontScale="92500"/>
          </a:bodyPr>
          <a:lstStyle/>
          <a:p>
            <a:r>
              <a:rPr lang="en-US" dirty="0"/>
              <a:t>Training set: dataset used to find relationships between data</a:t>
            </a:r>
          </a:p>
          <a:p>
            <a:r>
              <a:rPr lang="en-US" dirty="0"/>
              <a:t>Testing set: Data used to evaluate the quality of the trained model.</a:t>
            </a:r>
          </a:p>
          <a:p>
            <a:r>
              <a:rPr lang="en-US" dirty="0"/>
              <a:t>Training Error: Error when you run the trained model on the training set.</a:t>
            </a:r>
          </a:p>
          <a:p>
            <a:r>
              <a:rPr lang="en-US" dirty="0"/>
              <a:t>Testing Error: Error when you run the trained model on the testing set, which the model hasn’t seen yet.</a:t>
            </a:r>
          </a:p>
          <a:p>
            <a:r>
              <a:rPr lang="en-US" b="1" dirty="0"/>
              <a:t>QUESTION: Which do you think would be higher, A) the training error or B) the testing error? </a:t>
            </a:r>
            <a:endParaRPr lang="en-US" dirty="0"/>
          </a:p>
          <a:p>
            <a:r>
              <a:rPr lang="en-US" b="1" dirty="0"/>
              <a:t>ANSWER: The testing error would be higher because the model is applied to data it has never seen before, whereas for the training error the model is applied to the very data it was built off of!</a:t>
            </a:r>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99943" y="6068218"/>
            <a:ext cx="487363" cy="487363"/>
          </a:xfrm>
          <a:prstGeom prst="rect">
            <a:avLst/>
          </a:prstGeom>
        </p:spPr>
      </p:pic>
    </p:spTree>
    <p:extLst>
      <p:ext uri="{BB962C8B-B14F-4D97-AF65-F5344CB8AC3E}">
        <p14:creationId xmlns:p14="http://schemas.microsoft.com/office/powerpoint/2010/main" val="22785097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55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Machine Learning algorithms:</a:t>
            </a:r>
            <a:endParaRPr lang="en-US" dirty="0"/>
          </a:p>
        </p:txBody>
      </p:sp>
      <p:sp>
        <p:nvSpPr>
          <p:cNvPr id="3" name="Content Placeholder 2"/>
          <p:cNvSpPr>
            <a:spLocks noGrp="1"/>
          </p:cNvSpPr>
          <p:nvPr>
            <p:ph idx="1"/>
          </p:nvPr>
        </p:nvSpPr>
        <p:spPr>
          <a:xfrm>
            <a:off x="838200" y="1825625"/>
            <a:ext cx="10696074" cy="5032376"/>
          </a:xfrm>
        </p:spPr>
        <p:txBody>
          <a:bodyPr>
            <a:normAutofit fontScale="62500" lnSpcReduction="20000"/>
          </a:bodyPr>
          <a:lstStyle/>
          <a:p>
            <a:r>
              <a:rPr lang="en-US" dirty="0"/>
              <a:t>Supervised Learning: </a:t>
            </a:r>
          </a:p>
          <a:p>
            <a:r>
              <a:rPr lang="en-US" dirty="0"/>
              <a:t>The system is given a training set that is labeled, and asked to label a testing set. Examples: Linear classifiers, Perceptron algorithm, Support Vector Machines, Neural Networks, Naïve Bayes. Supervised learning often involves classification and regression. Classification separates data into distinct classes and include SVMs and decision trees.</a:t>
            </a:r>
          </a:p>
          <a:p>
            <a:r>
              <a:rPr lang="en-US" dirty="0"/>
              <a:t>Unsupervised Learning:</a:t>
            </a:r>
          </a:p>
          <a:p>
            <a:r>
              <a:rPr lang="en-US" dirty="0"/>
              <a:t>The system is given unlabeled data and asked to classify the data. Examples: Gaussian Mixture Models, K-Means algorithm. Unsupervised learning often includes clustering, which groups data together and finds similarities between them.</a:t>
            </a:r>
          </a:p>
          <a:p>
            <a:r>
              <a:rPr lang="en-US" dirty="0"/>
              <a:t>Reinforcement Learning:</a:t>
            </a:r>
          </a:p>
          <a:p>
            <a:r>
              <a:rPr lang="en-US" dirty="0"/>
              <a:t>The system learns actions to maximize rewards in a reward system. Examples include Q-learning which can be used to find optimal policies for Markov decision processes. Reinforcement learning is used to teach computers to play video games. The most famous is Google DeepMind’s deep reinforcement learning model playing Atari</a:t>
            </a:r>
            <a:r>
              <a:rPr lang="en-US" dirty="0" smtClean="0"/>
              <a:t>.</a:t>
            </a:r>
          </a:p>
          <a:p>
            <a:r>
              <a:rPr lang="en-US" b="1" dirty="0"/>
              <a:t>QUESTION: Which if the following is not considered supervised learning? You can select more than one. A) Support Vector Machines, B) Gaussian Mixture Models, C) the Perceptron Algorithm, D) Q-Learning.</a:t>
            </a:r>
            <a:endParaRPr lang="en-US" dirty="0"/>
          </a:p>
          <a:p>
            <a:r>
              <a:rPr lang="en-US" b="1" dirty="0"/>
              <a:t>ANSWER: B) Gaussian Mixture Models, and D) Q-Learning. Gaussian Mixture Models is unsupervised learning, and Q-Learning is reinforcement learning</a:t>
            </a:r>
            <a:r>
              <a:rPr lang="en-US" b="1" dirty="0" smtClean="0"/>
              <a:t>.</a:t>
            </a:r>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45352" y="6077850"/>
            <a:ext cx="487363" cy="487363"/>
          </a:xfrm>
          <a:prstGeom prst="rect">
            <a:avLst/>
          </a:prstGeom>
        </p:spPr>
      </p:pic>
    </p:spTree>
    <p:extLst>
      <p:ext uri="{BB962C8B-B14F-4D97-AF65-F5344CB8AC3E}">
        <p14:creationId xmlns:p14="http://schemas.microsoft.com/office/powerpoint/2010/main" val="39217277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44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Overview of ML Algorithms and Important Concepts</a:t>
            </a:r>
            <a:endParaRPr lang="en-US" dirty="0"/>
          </a:p>
        </p:txBody>
      </p:sp>
      <p:sp>
        <p:nvSpPr>
          <p:cNvPr id="3" name="Content Placeholder 2"/>
          <p:cNvSpPr>
            <a:spLocks noGrp="1"/>
          </p:cNvSpPr>
          <p:nvPr>
            <p:ph idx="1"/>
          </p:nvPr>
        </p:nvSpPr>
        <p:spPr>
          <a:xfrm>
            <a:off x="838200" y="1825624"/>
            <a:ext cx="10696074" cy="5032376"/>
          </a:xfrm>
        </p:spPr>
        <p:txBody>
          <a:bodyPr>
            <a:normAutofit/>
          </a:bodyPr>
          <a:lstStyle/>
          <a:p>
            <a:r>
              <a:rPr lang="en-US" dirty="0"/>
              <a:t>Perceptron – The perceptron is the most basic machine learning algorithm that learns a linear classifier to separate two groups of data.</a:t>
            </a:r>
          </a:p>
          <a:p>
            <a:endParaRPr lang="en-US" dirty="0"/>
          </a:p>
        </p:txBody>
      </p:sp>
      <p:pic>
        <p:nvPicPr>
          <p:cNvPr id="4" name="Picture 3" descr="https://camo.githubusercontent.com/bb28c4be7c8d557f692a6b9e5741242986495c61/68747470733a2f2f75706c6f61642e77696b696d656469612e6f72672f77696b6970656469612f636f6d6d6f6e732f382f38632f50657263657074726f6e5f6d6f6a2e706e6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4626" y="2997283"/>
            <a:ext cx="6416658" cy="2809959"/>
          </a:xfrm>
          <a:prstGeom prst="rect">
            <a:avLst/>
          </a:prstGeom>
          <a:noFill/>
          <a:ln>
            <a:noFill/>
          </a:ln>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150570" y="6187033"/>
            <a:ext cx="487363" cy="487363"/>
          </a:xfrm>
          <a:prstGeom prst="rect">
            <a:avLst/>
          </a:prstGeom>
        </p:spPr>
      </p:pic>
    </p:spTree>
    <p:extLst>
      <p:ext uri="{BB962C8B-B14F-4D97-AF65-F5344CB8AC3E}">
        <p14:creationId xmlns:p14="http://schemas.microsoft.com/office/powerpoint/2010/main" val="19195188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1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Overview of ML Algorithms and Important Concepts</a:t>
            </a:r>
            <a:endParaRPr lang="en-US" dirty="0"/>
          </a:p>
        </p:txBody>
      </p:sp>
      <p:sp>
        <p:nvSpPr>
          <p:cNvPr id="3" name="Content Placeholder 2"/>
          <p:cNvSpPr>
            <a:spLocks noGrp="1"/>
          </p:cNvSpPr>
          <p:nvPr>
            <p:ph idx="1"/>
          </p:nvPr>
        </p:nvSpPr>
        <p:spPr>
          <a:xfrm>
            <a:off x="838200" y="1825624"/>
            <a:ext cx="10696074" cy="5032376"/>
          </a:xfrm>
        </p:spPr>
        <p:txBody>
          <a:bodyPr>
            <a:normAutofit/>
          </a:bodyPr>
          <a:lstStyle/>
          <a:p>
            <a:r>
              <a:rPr lang="en-US" dirty="0"/>
              <a:t>Support Vector Machine (SVM) – A linear classifier that separates two groups of data through a separating hyperplane.</a:t>
            </a:r>
          </a:p>
        </p:txBody>
      </p:sp>
      <p:pic>
        <p:nvPicPr>
          <p:cNvPr id="6" name="Picture 5" descr="http://dni-institute.in/blogs/wp-content/uploads/2015/09/SVM-Planes.png"/>
          <p:cNvPicPr/>
          <p:nvPr/>
        </p:nvPicPr>
        <p:blipFill>
          <a:blip r:embed="rId5">
            <a:extLst>
              <a:ext uri="{28A0092B-C50C-407E-A947-70E740481C1C}">
                <a14:useLocalDpi xmlns:a14="http://schemas.microsoft.com/office/drawing/2010/main" val="0"/>
              </a:ext>
            </a:extLst>
          </a:blip>
          <a:srcRect/>
          <a:stretch>
            <a:fillRect/>
          </a:stretch>
        </p:blipFill>
        <p:spPr bwMode="auto">
          <a:xfrm>
            <a:off x="3457324" y="2663039"/>
            <a:ext cx="5277352" cy="4194961"/>
          </a:xfrm>
          <a:prstGeom prst="rect">
            <a:avLst/>
          </a:prstGeom>
          <a:noFill/>
          <a:ln>
            <a:noFill/>
          </a:ln>
        </p:spPr>
      </p:pic>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268493" y="6184399"/>
            <a:ext cx="487363" cy="487363"/>
          </a:xfrm>
          <a:prstGeom prst="rect">
            <a:avLst/>
          </a:prstGeom>
        </p:spPr>
      </p:pic>
    </p:spTree>
    <p:extLst>
      <p:ext uri="{BB962C8B-B14F-4D97-AF65-F5344CB8AC3E}">
        <p14:creationId xmlns:p14="http://schemas.microsoft.com/office/powerpoint/2010/main" val="18850687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6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Overview of ML Algorithms and Important Concepts</a:t>
            </a:r>
            <a:endParaRPr lang="en-US" dirty="0"/>
          </a:p>
        </p:txBody>
      </p:sp>
      <p:sp>
        <p:nvSpPr>
          <p:cNvPr id="3" name="Content Placeholder 2"/>
          <p:cNvSpPr>
            <a:spLocks noGrp="1"/>
          </p:cNvSpPr>
          <p:nvPr>
            <p:ph idx="1"/>
          </p:nvPr>
        </p:nvSpPr>
        <p:spPr>
          <a:xfrm>
            <a:off x="838200" y="1825624"/>
            <a:ext cx="10696074" cy="5032376"/>
          </a:xfrm>
        </p:spPr>
        <p:txBody>
          <a:bodyPr>
            <a:normAutofit/>
          </a:bodyPr>
          <a:lstStyle/>
          <a:p>
            <a:r>
              <a:rPr lang="en-US" dirty="0"/>
              <a:t>Collaborative filtering and Recommender systems:  Makes predictions or recommendations about a user based on other users in the system.</a:t>
            </a:r>
          </a:p>
        </p:txBody>
      </p:sp>
      <p:pic>
        <p:nvPicPr>
          <p:cNvPr id="7" name="Picture 6" descr="http://www.gravityrd.jp/sites/default/files/inline-images/FileteringCollaborative_inv_web400x270.png"/>
          <p:cNvPicPr/>
          <p:nvPr/>
        </p:nvPicPr>
        <p:blipFill>
          <a:blip r:embed="rId5">
            <a:extLst>
              <a:ext uri="{28A0092B-C50C-407E-A947-70E740481C1C}">
                <a14:useLocalDpi xmlns:a14="http://schemas.microsoft.com/office/drawing/2010/main" val="0"/>
              </a:ext>
            </a:extLst>
          </a:blip>
          <a:srcRect/>
          <a:stretch>
            <a:fillRect/>
          </a:stretch>
        </p:blipFill>
        <p:spPr bwMode="auto">
          <a:xfrm>
            <a:off x="3181207" y="2823677"/>
            <a:ext cx="5829585" cy="3873901"/>
          </a:xfrm>
          <a:prstGeom prst="rect">
            <a:avLst/>
          </a:prstGeom>
          <a:noFill/>
          <a:ln>
            <a:noFill/>
          </a:ln>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41488" y="6040019"/>
            <a:ext cx="487363" cy="487363"/>
          </a:xfrm>
          <a:prstGeom prst="rect">
            <a:avLst/>
          </a:prstGeom>
        </p:spPr>
      </p:pic>
    </p:spTree>
    <p:extLst>
      <p:ext uri="{BB962C8B-B14F-4D97-AF65-F5344CB8AC3E}">
        <p14:creationId xmlns:p14="http://schemas.microsoft.com/office/powerpoint/2010/main" val="39794696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2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4216</Words>
  <Application>Microsoft Office PowerPoint</Application>
  <PresentationFormat>Widescreen</PresentationFormat>
  <Paragraphs>269</Paragraphs>
  <Slides>32</Slides>
  <Notes>32</Notes>
  <HiddenSlides>0</HiddenSlides>
  <MMClips>26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Machine Learning 101</vt:lpstr>
      <vt:lpstr>What is Machine Learning? </vt:lpstr>
      <vt:lpstr>Where have you seen Machine Learning?</vt:lpstr>
      <vt:lpstr>Stages of Machine Learning Implementation:</vt:lpstr>
      <vt:lpstr>Key Terms</vt:lpstr>
      <vt:lpstr>Machine Learning algorithms:</vt:lpstr>
      <vt:lpstr>Overview of ML Algorithms and Important Concepts</vt:lpstr>
      <vt:lpstr>Overview of ML Algorithms and Important Concepts</vt:lpstr>
      <vt:lpstr>Overview of ML Algorithms and Important Concepts</vt:lpstr>
      <vt:lpstr>Overview of ML Algorithms and Important Concepts</vt:lpstr>
      <vt:lpstr>Overview of ML Algorithms and Important Concepts</vt:lpstr>
      <vt:lpstr>Overview of ML Algorithms and Important Concepts</vt:lpstr>
      <vt:lpstr>Overview of ML Algorithms and Important Concepts</vt:lpstr>
      <vt:lpstr>Overview of ML Algorithms and Important Concepts</vt:lpstr>
      <vt:lpstr>Overview of ML Algorithms and Important Concepts</vt:lpstr>
      <vt:lpstr>Overview of ML Algorithms and Important Concepts</vt:lpstr>
      <vt:lpstr>Artificial Neural Networks (ANNs)</vt:lpstr>
      <vt:lpstr>Artificial Neural Networks (ANNs)</vt:lpstr>
      <vt:lpstr>Artificial Neural Networks (ANNs)</vt:lpstr>
      <vt:lpstr>Artificial Neural Networks (ANNs)</vt:lpstr>
      <vt:lpstr>Artificial Neural Networks (ANNs)</vt:lpstr>
      <vt:lpstr>Artificial Neural Networks (ANNs)</vt:lpstr>
      <vt:lpstr>Artificial Neural Networks (ANNs)</vt:lpstr>
      <vt:lpstr>Artificial Neural Networks (ANNs)</vt:lpstr>
      <vt:lpstr>GPUs and Nvidia</vt:lpstr>
      <vt:lpstr>GPUs and Nvidia</vt:lpstr>
      <vt:lpstr>Important People in Machine Learning Development</vt:lpstr>
      <vt:lpstr>Important People in Machine Learning Development</vt:lpstr>
      <vt:lpstr>ImageNet Project and Challenge</vt:lpstr>
      <vt:lpstr>For More Resources</vt:lpstr>
      <vt:lpstr>Conferences to attend:</vt:lpstr>
      <vt:lpstr>Conferences to attend:</vt:lpstr>
    </vt:vector>
  </TitlesOfParts>
  <Company>Dell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Zeng, Catherine</dc:creator>
  <cp:keywords>No Restrictions</cp:keywords>
  <cp:lastModifiedBy>Zeng, Catherine</cp:lastModifiedBy>
  <cp:revision>65</cp:revision>
  <dcterms:created xsi:type="dcterms:W3CDTF">2017-06-09T13:56:28Z</dcterms:created>
  <dcterms:modified xsi:type="dcterms:W3CDTF">2017-08-15T15:52:09Z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11727d12-c5d5-421f-83a5-aec59154ac9f</vt:lpwstr>
  </property>
  <property fmtid="{D5CDD505-2E9C-101B-9397-08002B2CF9AE}" pid="3" name="Document Creator">
    <vt:lpwstr/>
  </property>
  <property fmtid="{D5CDD505-2E9C-101B-9397-08002B2CF9AE}" pid="4" name="Document Editor">
    <vt:lpwstr/>
  </property>
  <property fmtid="{D5CDD505-2E9C-101B-9397-08002B2CF9AE}" pid="5" name="Classification">
    <vt:lpwstr>No Restrictions</vt:lpwstr>
  </property>
  <property fmtid="{D5CDD505-2E9C-101B-9397-08002B2CF9AE}" pid="6" name="Sublabels">
    <vt:lpwstr/>
  </property>
</Properties>
</file>